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5" r:id="rId4"/>
    <p:sldId id="266" r:id="rId5"/>
    <p:sldId id="267" r:id="rId6"/>
    <p:sldId id="269" r:id="rId7"/>
    <p:sldId id="268" r:id="rId8"/>
    <p:sldId id="270" r:id="rId9"/>
    <p:sldId id="271" r:id="rId10"/>
    <p:sldId id="272" r:id="rId11"/>
    <p:sldId id="273" r:id="rId12"/>
    <p:sldId id="258" r:id="rId13"/>
    <p:sldId id="257" r:id="rId14"/>
    <p:sldId id="259" r:id="rId15"/>
    <p:sldId id="260" r:id="rId16"/>
    <p:sldId id="261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5F2DFA8-00BB-4E39-91E9-D26B1AFB68DE}">
          <p14:sldIdLst>
            <p14:sldId id="256"/>
          </p14:sldIdLst>
        </p14:section>
        <p14:section name="Раздел без заголовка" id="{257154F7-4E85-46B8-9739-5FED56C775CA}">
          <p14:sldIdLst>
            <p14:sldId id="265"/>
            <p14:sldId id="275"/>
            <p14:sldId id="266"/>
            <p14:sldId id="267"/>
            <p14:sldId id="269"/>
            <p14:sldId id="268"/>
            <p14:sldId id="270"/>
            <p14:sldId id="271"/>
            <p14:sldId id="272"/>
            <p14:sldId id="273"/>
            <p14:sldId id="258"/>
            <p14:sldId id="257"/>
            <p14:sldId id="259"/>
            <p14:sldId id="260"/>
            <p14:sldId id="261"/>
            <p14:sldId id="262"/>
            <p14:sldId id="263"/>
          </p14:sldIdLst>
        </p14:section>
        <p14:section name="Раздел без заголовка" id="{307E1BEC-DE85-4952-8CA6-927A2364B1BA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061"/>
    <a:srgbClr val="1F5480"/>
    <a:srgbClr val="2E2C2D"/>
    <a:srgbClr val="AB0031"/>
    <a:srgbClr val="006F9D"/>
    <a:srgbClr val="35C611"/>
    <a:srgbClr val="07E8F6"/>
    <a:srgbClr val="FFBE06"/>
    <a:srgbClr val="A167A4"/>
    <a:srgbClr val="2A2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66165" y="383056"/>
            <a:ext cx="8220635" cy="6116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346" y="835757"/>
            <a:ext cx="7014353" cy="3021020"/>
          </a:xfrm>
        </p:spPr>
        <p:txBody>
          <a:bodyPr anchor="ctr">
            <a:normAutofit fontScale="90000"/>
          </a:bodyPr>
          <a:lstStyle/>
          <a:p>
            <a:r>
              <a:rPr lang="ru-RU" sz="6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ИТОГОВОЕ СОЧИНЕНИЕ </a:t>
            </a:r>
            <a:br>
              <a:rPr lang="ru-RU" sz="6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ru-RU" sz="36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2022 – 2023 учебном году: пути решения поставленных перед учениками и педагогами проблем</a:t>
            </a:r>
            <a:endParaRPr lang="en-US" sz="36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6050" y="4211485"/>
            <a:ext cx="6246101" cy="631634"/>
          </a:xfrm>
        </p:spPr>
        <p:txBody>
          <a:bodyPr>
            <a:noAutofit/>
          </a:bodyPr>
          <a:lstStyle/>
          <a:p>
            <a:pPr algn="l"/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ru-RU" b="1" dirty="0"/>
              <a:t>Л</a:t>
            </a:r>
            <a:r>
              <a:rPr lang="ru-RU" b="1" dirty="0">
                <a:solidFill>
                  <a:srgbClr val="0070C0"/>
                </a:solidFill>
              </a:rPr>
              <a:t>иц, допустивших нарушение установленного порядка проведения </a:t>
            </a:r>
            <a:r>
              <a:rPr lang="ru-RU" dirty="0">
                <a:solidFill>
                  <a:srgbClr val="0070C0"/>
                </a:solidFill>
              </a:rPr>
              <a:t>ИС-11, ответственный в ОО удаляет с ИС-11. При этом ответственный в ОО оформляет акт по форме ИС-9. Обучающиеся, удаленные с ИС-11 за нарушения установленного порядка проведения итогового сочинения (изложения), регистрируются для повторной сдачи ИС-11.</a:t>
            </a:r>
            <a:endParaRPr lang="ru-RU" sz="16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47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Результатом итогового сочинения (изложения) является </a:t>
            </a:r>
            <a:endParaRPr lang="ru-RU" sz="4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зачет» или «незачёт».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7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987" y="301752"/>
            <a:ext cx="6888937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ИЗМЕНИЛОСЬ?</a:t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Ответы на сайте ФИПИ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87" y="1627315"/>
            <a:ext cx="7886700" cy="4351338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dirty="0"/>
              <a:t>К</a:t>
            </a:r>
            <a:r>
              <a:rPr lang="ru-RU" dirty="0" smtClean="0"/>
              <a:t>омплекты </a:t>
            </a:r>
            <a:r>
              <a:rPr lang="ru-RU" dirty="0"/>
              <a:t>тем итогового сочинения с 2022/23  учебного  года  формируются  </a:t>
            </a:r>
            <a:r>
              <a:rPr lang="ru-RU" dirty="0" smtClean="0"/>
              <a:t>из закрытого  </a:t>
            </a:r>
            <a:r>
              <a:rPr lang="ru-RU" dirty="0"/>
              <a:t>банк  тем  итогового  сочинения.  Он  включает  </a:t>
            </a:r>
            <a:r>
              <a:rPr lang="ru-RU" b="1" dirty="0"/>
              <a:t>более  полутора  тысяч  </a:t>
            </a:r>
            <a:r>
              <a:rPr lang="ru-RU" dirty="0" smtClean="0"/>
              <a:t>тем сочинений </a:t>
            </a:r>
            <a:r>
              <a:rPr lang="ru-RU" dirty="0"/>
              <a:t>прошлых лет</a:t>
            </a:r>
            <a:r>
              <a:rPr lang="ru-RU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Выделено три раздела </a:t>
            </a:r>
            <a:r>
              <a:rPr lang="ru-RU" dirty="0"/>
              <a:t>и </a:t>
            </a:r>
            <a:r>
              <a:rPr lang="ru-RU" dirty="0" smtClean="0"/>
              <a:t>несколько подразделов: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 в жизни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в жизни человека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</a:p>
          <a:p>
            <a:pPr marL="514350" indent="-514350" algn="just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74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73" y="538130"/>
            <a:ext cx="7889584" cy="89620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Духовно-нравственные ориентиры в жизни человека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1017455" y="5279412"/>
            <a:ext cx="5105400" cy="555625"/>
            <a:chOff x="1248" y="1440"/>
            <a:chExt cx="3216" cy="350"/>
          </a:xfrm>
        </p:grpSpPr>
        <p:sp>
          <p:nvSpPr>
            <p:cNvPr id="82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4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1.</a:t>
              </a:r>
              <a:r>
                <a:rPr lang="en-US" sz="2400" b="1" dirty="0" smtClean="0"/>
                <a:t>4</a:t>
              </a:r>
              <a:endParaRPr lang="en-US" sz="2400" b="1" dirty="0"/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935760" y="1582358"/>
            <a:ext cx="7924154" cy="954088"/>
            <a:chOff x="1250" y="1824"/>
            <a:chExt cx="3214" cy="601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24" y="2065"/>
              <a:ext cx="320" cy="26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9" name="Text Box 10"/>
            <p:cNvSpPr txBox="1">
              <a:spLocks noChangeArrowheads="1"/>
            </p:cNvSpPr>
            <p:nvPr/>
          </p:nvSpPr>
          <p:spPr bwMode="gray">
            <a:xfrm>
              <a:off x="1608" y="1824"/>
              <a:ext cx="2687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Внутренний мир человека и 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его </a:t>
              </a:r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личностные качества</a:t>
              </a:r>
              <a:r>
                <a:rPr lang="ru-RU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b="1" dirty="0" smtClean="0"/>
                <a:t>1</a:t>
              </a:r>
              <a:r>
                <a:rPr lang="ru-RU" sz="2400" b="1" dirty="0" smtClean="0"/>
                <a:t>.1</a:t>
              </a:r>
              <a:endParaRPr lang="en-US" sz="2400" b="1" dirty="0"/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912424" y="2917550"/>
            <a:ext cx="5105400" cy="590550"/>
            <a:chOff x="1248" y="2618"/>
            <a:chExt cx="3216" cy="372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18"/>
              <a:ext cx="5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1.</a:t>
              </a:r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960948" y="4377145"/>
            <a:ext cx="5105400" cy="555625"/>
            <a:chOff x="1248" y="3230"/>
            <a:chExt cx="3216" cy="35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1.</a:t>
              </a:r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521691" y="2590375"/>
            <a:ext cx="68536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человека к другому человеку (окружению), нравственные идеалы и выбор между добром и злом.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6271" y="4384925"/>
            <a:ext cx="5594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Познание человеком самого себя.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6271" y="5333578"/>
            <a:ext cx="6039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человека и ее ограничения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73" y="538130"/>
            <a:ext cx="7889584" cy="89620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Семья, общество, Отечество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человека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920588" y="2365365"/>
            <a:ext cx="7574497" cy="650875"/>
            <a:chOff x="1250" y="1970"/>
            <a:chExt cx="3214" cy="410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24" y="2065"/>
              <a:ext cx="320" cy="26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9" name="Text Box 10"/>
            <p:cNvSpPr txBox="1">
              <a:spLocks noChangeArrowheads="1"/>
            </p:cNvSpPr>
            <p:nvPr/>
          </p:nvSpPr>
          <p:spPr bwMode="gray">
            <a:xfrm>
              <a:off x="1680" y="1970"/>
              <a:ext cx="268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2.1</a:t>
              </a:r>
              <a:endParaRPr lang="en-US" sz="2400" b="1" dirty="0"/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955602" y="3550096"/>
            <a:ext cx="5105400" cy="590550"/>
            <a:chOff x="1248" y="2618"/>
            <a:chExt cx="3216" cy="372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18"/>
              <a:ext cx="5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2.</a:t>
              </a:r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1044168" y="4756791"/>
            <a:ext cx="5105400" cy="555625"/>
            <a:chOff x="1248" y="3230"/>
            <a:chExt cx="3216" cy="35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/>
                <a:t>2</a:t>
              </a:r>
              <a:r>
                <a:rPr lang="ru-RU" sz="2400" b="1" dirty="0" smtClean="0"/>
                <a:t>.</a:t>
              </a:r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1809271" y="2022376"/>
            <a:ext cx="53983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Семья, род;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и традиции.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25994" y="3474630"/>
            <a:ext cx="3545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9271" y="4433999"/>
            <a:ext cx="6855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Родина, государство,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9924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673" y="538130"/>
            <a:ext cx="7889584" cy="89620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культура в жизни человека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920588" y="2365365"/>
            <a:ext cx="7574497" cy="650875"/>
            <a:chOff x="1250" y="1970"/>
            <a:chExt cx="3214" cy="410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24" y="2065"/>
              <a:ext cx="320" cy="26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9" name="Text Box 10"/>
            <p:cNvSpPr txBox="1">
              <a:spLocks noChangeArrowheads="1"/>
            </p:cNvSpPr>
            <p:nvPr/>
          </p:nvSpPr>
          <p:spPr bwMode="gray">
            <a:xfrm>
              <a:off x="1680" y="1970"/>
              <a:ext cx="268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3.1</a:t>
              </a:r>
              <a:endParaRPr lang="en-US" sz="2400" b="1" dirty="0"/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955602" y="3550096"/>
            <a:ext cx="5105400" cy="590550"/>
            <a:chOff x="1248" y="2618"/>
            <a:chExt cx="3216" cy="372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18"/>
              <a:ext cx="5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b="1" dirty="0" smtClean="0"/>
                <a:t>3.</a:t>
              </a:r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1044168" y="4756791"/>
            <a:ext cx="5105400" cy="555625"/>
            <a:chOff x="1248" y="3230"/>
            <a:chExt cx="3216" cy="350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sz="2400" dirty="0"/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3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3.</a:t>
              </a:r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036701" y="2449766"/>
            <a:ext cx="33826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и человек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36701" y="3564423"/>
            <a:ext cx="2954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 и человек.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33977" y="4747983"/>
            <a:ext cx="36261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и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29396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016" y="1958790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каждый комплект тем итогового сочинения будут включены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две темы из каждого раздела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банка: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1, 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«Духовно-нравственные ориентиры в жизни человека».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3, 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«Семья, общество, Отечество в жизни человека».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5, 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«Природа и культура в жизни человека».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651" y="103403"/>
            <a:ext cx="66909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880"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СТРУКТУРА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ЗАКРЫТОГО БАНКА ТЕМ ИТОГОВОГО СОЧИНЕНИЯ</a:t>
            </a:r>
          </a:p>
        </p:txBody>
      </p:sp>
    </p:spTree>
    <p:extLst>
      <p:ext uri="{BB962C8B-B14F-4D97-AF65-F5344CB8AC3E}">
        <p14:creationId xmlns:p14="http://schemas.microsoft.com/office/powerpoint/2010/main" val="4127077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798" y="174378"/>
            <a:ext cx="8842159" cy="6683621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2022/23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(ФИПИ)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Выберите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  ОДНУ    из   предложенных   тем   итогового   сочинения,   в 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бланке регистрации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бланке  записи  укажите  номер  выбранной  темы,  в  бланке  записи  итогового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сочинения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перепишите название выбранной темы сочинения. Напишите сочинение-рассуждение на эту тему.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−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350 слов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в сочинении менее 250 слов (в подсчёт включаются все слова,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служебные), то за такую работу ставится «незачёт».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Итоговое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выполняется самостоятельно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допускается списывание сочинения (фрагментов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из  какого-либо  источника  или  воспроизведение  по  памяти  чужого текста (работа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участника, текст, опубликованный в бумажном и (или) электронном виде,  и  др.).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 или  косвенное  цитирование  с  обязательной  ссылкой  на источник (ссылка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даётся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свободной форме). Объём цитирования не должен превышать объём Вашего собственного текста.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признано несамостоятельным, то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выставляется «незачёт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работу в целом (такое сочинение не проверяется по критериям оценивания).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 заявленной  темы  сформулируйте  свою  позицию,  докажите  её,  подкрепляя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примерами 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 опубликованных  литературных  произведений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Можно  привлекать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устного  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народного   творчества   (за   исключением   малых   жанров),   а   также художественную,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документальную,    мемуарную,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публицистическую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научную    и  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научно-популярную  литературу 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 том  числе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философскую, психологическую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литературоведческую,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искусствоведческую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  дневники,    очерки,    литературную    критику    и    другие   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  и   мировой   литературы.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Достаточно   опоры   на   один   текст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привлечённых текстов не так важно, как глубина раскрытия темы с опорой на литературный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Продумайте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композицию   сочинения.   Соблюдайте   речевые   и   орфографические   нормы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разрешается    пользоваться    орфографическим    словарём).    Сочинение    пишите    чётко   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разборчиво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При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 сочинения  особое  внимание  уделяется  соблюдению  требований  объёма 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написания   сочинения,   его   соответствию   выбранной   теме,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умениям аргументировать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 и обоснованно привлекать литературный материал.</a:t>
            </a:r>
          </a:p>
          <a:p>
            <a:pPr algn="just">
              <a:spcBef>
                <a:spcPts val="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64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506" y="4730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2378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остались те же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оценивается по пяти критериям, по каждому можно получить или «зачет», или незачет.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критерия самые важные: если не получить по ним «зачет», экзамен провален.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получить «зачет» за сочинение в целом, нужно получить «зачет» за два первых критерия + за ещё хотя бы один из остальных.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610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ВЫПУСКНИК !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ЖЕЛАЕМ ВСЕМ УДАЧНОГО ПРОХОЖДЕНИЯ ИТОГОВОЙ АТТЕСТАЦИИ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3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> </a:t>
            </a:r>
            <a:r>
              <a:rPr lang="ru-RU" b="1" i="1" dirty="0" smtClean="0"/>
              <a:t>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РАСПИСАНИЕ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ПРОВЕДЕНИЯ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Итоговое 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сочинение (изложение) проводится:</a:t>
            </a:r>
            <a:b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07 декабря 2022 года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— основная волна для обучающихся текущего года</a:t>
            </a:r>
            <a:b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01 февраля 2023 года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— пересдача, для тех, кто не смог в основную волну;</a:t>
            </a:r>
            <a:b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03 мая 2023 года</a:t>
            </a: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– в том числе для выпускников прошлых лет;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59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ВНИМАНИЕ: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Время прихода членов комиссии       8:00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Время прихода технического специалиста8:00             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Вход участников     9:00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часть инструктажа участников до 10:00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часть инструктажа и выдача бланков и тем10:00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12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646" y="1172308"/>
            <a:ext cx="7162800" cy="500465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Итоговое сочинение (изложение) является условием допуска к государственной итоговой аттестации по образовательным программам среднего общего образования </a:t>
            </a:r>
            <a:r>
              <a:rPr lang="ru-RU" sz="3200" dirty="0" smtClean="0">
                <a:solidFill>
                  <a:srgbClr val="0070C0"/>
                </a:solidFill>
              </a:rPr>
              <a:t> </a:t>
            </a:r>
            <a:r>
              <a:rPr lang="ru-RU" sz="3200" dirty="0">
                <a:solidFill>
                  <a:srgbClr val="0070C0"/>
                </a:solidFill>
              </a:rPr>
              <a:t>для обучающихся XI (XII) классов, а также может быть использовано при приеме в образовательные организации высшего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0669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308" y="515814"/>
            <a:ext cx="7807569" cy="17584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СРОКИ И ПРОДОЛЖИТЕЛЬНОСТЬ НАПИСАНИЯ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554" y="1547446"/>
            <a:ext cx="7776796" cy="4629517"/>
          </a:xfrm>
        </p:spPr>
        <p:txBody>
          <a:bodyPr>
            <a:normAutofit/>
          </a:bodyPr>
          <a:lstStyle/>
          <a:p>
            <a:endParaRPr lang="ru-RU" sz="3200" b="1" dirty="0"/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Итоговое </a:t>
            </a:r>
            <a:r>
              <a:rPr lang="ru-RU" sz="3600" b="1" dirty="0">
                <a:solidFill>
                  <a:srgbClr val="0070C0"/>
                </a:solidFill>
              </a:rPr>
              <a:t>сочинение (изложение) проводится на русском языке, проходит в образовательных организациях. Продолжительность проведения итогового сочинения составляет </a:t>
            </a:r>
            <a:r>
              <a:rPr lang="ru-RU" sz="3600" b="1" dirty="0">
                <a:solidFill>
                  <a:srgbClr val="FF0000"/>
                </a:solidFill>
              </a:rPr>
              <a:t>3 часа 55 минут </a:t>
            </a:r>
            <a:r>
              <a:rPr lang="ru-RU" sz="3600" b="1" dirty="0">
                <a:solidFill>
                  <a:srgbClr val="0070C0"/>
                </a:solidFill>
              </a:rPr>
              <a:t>(235 минут).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50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420" y="489193"/>
            <a:ext cx="7886700" cy="559508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u="sng" dirty="0">
                <a:solidFill>
                  <a:srgbClr val="0070C0"/>
                </a:solidFill>
              </a:rPr>
              <a:t>Для участников итогового сочинения (изложения) с ограниченными возможностями здоровья, детей-инвалидов и инвалидов </a:t>
            </a:r>
            <a:r>
              <a:rPr lang="ru-RU" dirty="0">
                <a:solidFill>
                  <a:srgbClr val="0070C0"/>
                </a:solidFill>
              </a:rPr>
              <a:t>продолжительность выполнения </a:t>
            </a:r>
            <a:r>
              <a:rPr lang="ru-RU" dirty="0" smtClean="0">
                <a:solidFill>
                  <a:srgbClr val="0070C0"/>
                </a:solidFill>
              </a:rPr>
              <a:t>итогового сочинения </a:t>
            </a:r>
            <a:r>
              <a:rPr lang="ru-RU" dirty="0">
                <a:solidFill>
                  <a:srgbClr val="0070C0"/>
                </a:solidFill>
              </a:rPr>
              <a:t>(изложения) увеличивается на 1,5 часа. При продолжительности итогового сочинения (изложения) четыре и более часа организуется питание участников итогового сочинения (изложения). 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      В продолжительность выполнения итогового сочинения (изложения) </a:t>
            </a:r>
            <a:r>
              <a:rPr lang="ru-RU" dirty="0" smtClean="0">
                <a:solidFill>
                  <a:srgbClr val="0070C0"/>
                </a:solidFill>
              </a:rPr>
              <a:t>не включается</a:t>
            </a:r>
            <a:r>
              <a:rPr lang="ru-RU" dirty="0">
                <a:solidFill>
                  <a:srgbClr val="0070C0"/>
                </a:solidFill>
              </a:rPr>
              <a:t> время, выделенное на подготовительные мероприятия (инструктаж участников итогового сочинения (изложения), заполнение ими регистрационных полей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24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Инструкция для участников итогового сочинения (изложения):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/>
            </a:r>
            <a:br>
              <a:rPr lang="ru-RU" i="1" dirty="0"/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Участникам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запрещается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иметь при себе средства связи, электронно- вычислительную технику, фото, аудио и видеоаппаратуру, справочные материалы, письменные заметки и иные средства хранения и передачи информации, а также выносить из учебных кабинетов темы сочинений (тексты изложений) на бумажном или электронном носителях, фотографировать бланки и темы итогового сочинения (тексты изложения).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86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068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62000"/>
            <a:ext cx="7886700" cy="5414963"/>
          </a:xfrm>
        </p:spPr>
        <p:txBody>
          <a:bodyPr/>
          <a:lstStyle/>
          <a:p>
            <a:pPr lvl="0"/>
            <a:r>
              <a:rPr lang="ru-RU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Участники в аудитории занимают места в соответствии с распределением, сформированным руководителем 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организации, или в произвольном порядке </a:t>
            </a:r>
            <a:r>
              <a:rPr lang="ru-RU" sz="36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одному участнику за рабочим </a:t>
            </a:r>
            <a:r>
              <a:rPr lang="ru-RU" sz="3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столом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5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679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820615"/>
            <a:ext cx="7886700" cy="535634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 время проведения ИС-11 на рабочем столе участника, помимо регистрационного бланка, бланков записи, находятся: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черная </a:t>
            </a:r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гелевая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ручка;</a:t>
            </a:r>
          </a:p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орфографический словарь (для изложения – орфографический и толковый словарь);</a:t>
            </a:r>
          </a:p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черновики;</a:t>
            </a:r>
          </a:p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необходимости – лекарства и питание;</a:t>
            </a:r>
          </a:p>
          <a:p>
            <a:pPr lvl="0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специальные технические средства (для участников с ОВЗ,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детей-инвалидов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инвалидов)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25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1190</TotalTime>
  <Words>825</Words>
  <Application>Microsoft Office PowerPoint</Application>
  <PresentationFormat>Экран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ИТОГОВОЕ СОЧИНЕНИЕ  в 2022 – 2023 учебном году: пути решения поставленных перед учениками и педагогами проблем</vt:lpstr>
      <vt:lpstr>          РАСПИСАНИЕ ПРОВЕДЕНИЯ </vt:lpstr>
      <vt:lpstr>ВНИМАНИЕ:</vt:lpstr>
      <vt:lpstr>Презентация PowerPoint</vt:lpstr>
      <vt:lpstr>СРОКИ И ПРОДОЛЖИТЕЛЬНОСТЬ НАПИСАНИЯ </vt:lpstr>
      <vt:lpstr> </vt:lpstr>
      <vt:lpstr>Инструкция для участников итогового сочинения (изложения):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ИЗМЕНИЛОСЬ?             Ответы на сайте ФИПИ</vt:lpstr>
      <vt:lpstr>РАЗДЕЛ 1 Духовно-нравственные ориентиры в жизни человека</vt:lpstr>
      <vt:lpstr>РАЗДЕЛ 2 Семья, общество, Отечество  в жизни человека</vt:lpstr>
      <vt:lpstr>РАЗДЕЛ 3 Природа и культура в жизни человека</vt:lpstr>
      <vt:lpstr>Презентация PowerPoint</vt:lpstr>
      <vt:lpstr>Презентация PowerPoint</vt:lpstr>
      <vt:lpstr>Критерии оценивания </vt:lpstr>
      <vt:lpstr>ВЫПУСКНИК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home</cp:lastModifiedBy>
  <cp:revision>234</cp:revision>
  <dcterms:created xsi:type="dcterms:W3CDTF">2018-09-04T12:10:47Z</dcterms:created>
  <dcterms:modified xsi:type="dcterms:W3CDTF">2022-11-09T16:36:31Z</dcterms:modified>
</cp:coreProperties>
</file>