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58" r:id="rId4"/>
    <p:sldId id="259" r:id="rId5"/>
    <p:sldId id="257"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4" r:id="rId27"/>
    <p:sldId id="285" r:id="rId28"/>
    <p:sldId id="281" r:id="rId29"/>
    <p:sldId id="283"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p:scale>
          <a:sx n="73" d="100"/>
          <a:sy n="73" d="100"/>
        </p:scale>
        <p:origin x="-128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25.02.2018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25.02.2018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25.02.2018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25.02.2018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25.02.2018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25.02.2018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p:txBody>
          <a:bodyPr/>
          <a:lstStyle/>
          <a:p>
            <a:endParaRPr lang="ru-RU"/>
          </a:p>
        </p:txBody>
      </p:sp>
      <p:sp>
        <p:nvSpPr>
          <p:cNvPr id="6" name="Объект 5"/>
          <p:cNvSpPr>
            <a:spLocks noGrp="1"/>
          </p:cNvSpPr>
          <p:nvPr>
            <p:ph idx="1"/>
          </p:nvPr>
        </p:nvSpPr>
        <p:spPr>
          <a:xfrm>
            <a:off x="4211960" y="273050"/>
            <a:ext cx="4474840" cy="5853113"/>
          </a:xfrm>
        </p:spPr>
        <p:txBody>
          <a:bodyPr>
            <a:normAutofit fontScale="40000" lnSpcReduction="20000"/>
          </a:bodyPr>
          <a:lstStyle/>
          <a:p>
            <a:r>
              <a:rPr lang="ru-RU" dirty="0"/>
              <a:t> Мой папа, </a:t>
            </a:r>
            <a:r>
              <a:rPr lang="ru-RU" b="1" dirty="0" err="1"/>
              <a:t>Сарыев</a:t>
            </a:r>
            <a:r>
              <a:rPr lang="ru-RU" b="1" dirty="0"/>
              <a:t> </a:t>
            </a:r>
            <a:r>
              <a:rPr lang="ru-RU" b="1" dirty="0" err="1"/>
              <a:t>Казим</a:t>
            </a:r>
            <a:r>
              <a:rPr lang="ru-RU" b="1" dirty="0"/>
              <a:t> </a:t>
            </a:r>
            <a:r>
              <a:rPr lang="ru-RU" b="1" dirty="0" err="1"/>
              <a:t>Дадикович</a:t>
            </a:r>
            <a:r>
              <a:rPr lang="ru-RU" dirty="0"/>
              <a:t>, служил в рядах Советской Армии с 1982 по 1984 год. </a:t>
            </a:r>
          </a:p>
          <a:p>
            <a:r>
              <a:rPr lang="ru-RU" dirty="0"/>
              <a:t>            Когда я начал писать это сочинение, то я снова достал этот альбом. Мой папа, наверное, впервые увидел, что я смотрю его альбом, что я проявляю интерес к его прошлому. Он подошел ко мне и взяв альбом, спросил: «Что, смотрел что-то?» Я ответил: «Сочинение буду писать». На что он усмехнулся: «О том, как твой папка в армии служил?». Он сел на диван и начал рассматривать фотографии. Я сначала не обращал на него внимания, но потом он заинтересовал меня. Он начал рассказывать о том, что можно увидеть на этих фотографиях. В его голосе я слышал нотки грусти, но грусти не от того, что он несколько лет своей жизни посвятил службе, а от того, что годы эти были запоминающимися, в какой-то степени весёлыми. Я понял, что для моего папы служба в армии была желанной. Он долго рассказывал мне об армии. В своём рассказе он упоминал имена некоторых солдат, по которым было понятно, что те годы в его жизни запомнились, а вспомнившиеся люди были друзьями, или просто яркими личностями. Он смеялся… А это говорило лишь о том, что мой папа полюбил те годы и тех людей. </a:t>
            </a:r>
          </a:p>
          <a:p>
            <a:r>
              <a:rPr lang="ru-RU" dirty="0"/>
              <a:t>                  Я очень горжусь своим отцом и считаю его настоящим мужчиной, сильным и смелым. Он говорит, что армия не для слабаков и не для трусов, а для сильных духом парней. Он учит меня тому, что надо уметь побеждать свой страх, смело смотреть ему в глаза. И армия - это проверка на мужественность и на смелость.  Я часто смотрю его альбом, сделанный на память об окончании службы в армии.</a:t>
            </a:r>
            <a:endParaRPr lang="ru-RU" dirty="0"/>
          </a:p>
        </p:txBody>
      </p:sp>
      <p:sp>
        <p:nvSpPr>
          <p:cNvPr id="7" name="Текст 6"/>
          <p:cNvSpPr>
            <a:spLocks noGrp="1"/>
          </p:cNvSpPr>
          <p:nvPr>
            <p:ph type="body" sz="half" idx="2"/>
          </p:nvPr>
        </p:nvSpPr>
        <p:spPr/>
        <p:txBody>
          <a:bodyPr/>
          <a:lstStyle/>
          <a:p>
            <a:endParaRPr lang="ru-RU" dirty="0"/>
          </a:p>
        </p:txBody>
      </p:sp>
      <p:pic>
        <p:nvPicPr>
          <p:cNvPr id="8" name="Рисунок 7" descr="C:\Users\Администратор\Downloads\IMG-20180216-WA0016.jpg"/>
          <p:cNvPicPr/>
          <p:nvPr/>
        </p:nvPicPr>
        <p:blipFill>
          <a:blip r:embed="rId3">
            <a:extLst>
              <a:ext uri="{28A0092B-C50C-407E-A947-70E740481C1C}">
                <a14:useLocalDpi xmlns:a14="http://schemas.microsoft.com/office/drawing/2010/main" val="0"/>
              </a:ext>
            </a:extLst>
          </a:blip>
          <a:srcRect/>
          <a:stretch>
            <a:fillRect/>
          </a:stretch>
        </p:blipFill>
        <p:spPr bwMode="auto">
          <a:xfrm>
            <a:off x="683568" y="620688"/>
            <a:ext cx="3672408" cy="5112568"/>
          </a:xfrm>
          <a:prstGeom prst="rect">
            <a:avLst/>
          </a:prstGeom>
          <a:noFill/>
          <a:ln>
            <a:noFill/>
          </a:ln>
        </p:spPr>
      </p:pic>
    </p:spTree>
    <p:extLst>
      <p:ext uri="{BB962C8B-B14F-4D97-AF65-F5344CB8AC3E}">
        <p14:creationId xmlns:p14="http://schemas.microsoft.com/office/powerpoint/2010/main" val="208357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211960" y="273050"/>
            <a:ext cx="4474840" cy="5853113"/>
          </a:xfrm>
        </p:spPr>
        <p:txBody>
          <a:bodyPr>
            <a:normAutofit fontScale="40000" lnSpcReduction="20000"/>
          </a:bodyPr>
          <a:lstStyle/>
          <a:p>
            <a:r>
              <a:rPr lang="ru-RU" sz="3500" dirty="0"/>
              <a:t>Я хочу рассказать, про один день из жизни моего дяди  </a:t>
            </a:r>
            <a:r>
              <a:rPr lang="ru-RU" sz="3500" b="1" dirty="0"/>
              <a:t>Остроухова Евгения Владимировича </a:t>
            </a:r>
            <a:r>
              <a:rPr lang="ru-RU" sz="3500" dirty="0"/>
              <a:t>в первой чеченской войне в 1994 году.</a:t>
            </a:r>
          </a:p>
          <a:p>
            <a:r>
              <a:rPr lang="ru-RU" sz="3500" dirty="0"/>
              <a:t>	20 декабря 1994 года колонна внутренних войск попала в засаду на одной из улиц станции Петропавловской. Следовавший первым в колонне БТР в самом начале боя был поврежден выстрелом из гранатомета. Е. Остроухов находящийся в его </a:t>
            </a:r>
            <a:r>
              <a:rPr lang="ru-RU" sz="3500" dirty="0" err="1"/>
              <a:t>эипаже</a:t>
            </a:r>
            <a:r>
              <a:rPr lang="ru-RU" sz="3500" dirty="0"/>
              <a:t>, был ранен в руку и ногу; остался в боевой машине и вел ответный прицельный удар из пулеметов, уничтожив пулеметный расчет боевиков. В результате были прикрыты эвакуация экипажа и десанта БТР. Последним выбрался из </a:t>
            </a:r>
            <a:r>
              <a:rPr lang="ru-RU" sz="3500" dirty="0" smtClean="0"/>
              <a:t>горящего </a:t>
            </a:r>
            <a:r>
              <a:rPr lang="ru-RU" sz="3500" dirty="0"/>
              <a:t>БТР, и находясь под ним, вел огонь из автомата бой с боевикам. Затем вместе с другими бойцами продолжал бой, укрывшись в подвале одного из ближайших зданий. В ходе боя, продолжавшегося более 12 часов, получил второе ранение, но остался в строю. К ночи, когда группу усилило прибывшее подкрепление, потерял сознание.</a:t>
            </a:r>
          </a:p>
          <a:p>
            <a:r>
              <a:rPr lang="ru-RU" sz="3500" dirty="0"/>
              <a:t>	Указом Президента Российской Федерации от 31 декабря 1994 года за мужество и героизм, проявленные при выполнении воинского долга, рядовому Остроухову Евгению Владимировичу присвоено звание Героя Российской Федерации с вручением золотой медали.</a:t>
            </a:r>
          </a:p>
          <a:p>
            <a:endParaRPr lang="ru-RU" sz="3500" dirty="0" smtClean="0"/>
          </a:p>
          <a:p>
            <a:r>
              <a:rPr lang="ru-RU" sz="3500" dirty="0"/>
              <a:t> </a:t>
            </a:r>
            <a:r>
              <a:rPr lang="ru-RU" sz="3500" dirty="0" smtClean="0"/>
              <a:t>                        Щербакова </a:t>
            </a:r>
            <a:r>
              <a:rPr lang="ru-RU" sz="3500" dirty="0"/>
              <a:t>Олеся 5в класса</a:t>
            </a:r>
          </a:p>
          <a:p>
            <a:pPr marL="0" indent="0">
              <a:buNone/>
            </a:pPr>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430778" y="620688"/>
            <a:ext cx="3997206" cy="5256584"/>
          </a:xfrm>
          <a:prstGeom prst="rect">
            <a:avLst/>
          </a:prstGeom>
          <a:noFill/>
          <a:ln>
            <a:noFill/>
          </a:ln>
        </p:spPr>
      </p:pic>
    </p:spTree>
    <p:extLst>
      <p:ext uri="{BB962C8B-B14F-4D97-AF65-F5344CB8AC3E}">
        <p14:creationId xmlns:p14="http://schemas.microsoft.com/office/powerpoint/2010/main" val="235675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3050"/>
            <a:ext cx="3008313" cy="563661"/>
          </a:xfrm>
        </p:spPr>
        <p:txBody>
          <a:bodyPr>
            <a:normAutofit fontScale="90000"/>
          </a:bodyPr>
          <a:lstStyle/>
          <a:p>
            <a:pPr algn="ctr"/>
            <a:r>
              <a:rPr lang="ru-RU" dirty="0" err="1"/>
              <a:t>Дзугов</a:t>
            </a:r>
            <a:r>
              <a:rPr lang="ru-RU" dirty="0"/>
              <a:t> </a:t>
            </a:r>
            <a:r>
              <a:rPr lang="ru-RU" dirty="0" err="1"/>
              <a:t>Барадин</a:t>
            </a:r>
            <a:r>
              <a:rPr lang="ru-RU" dirty="0"/>
              <a:t> </a:t>
            </a:r>
            <a:r>
              <a:rPr lang="ru-RU" dirty="0" err="1"/>
              <a:t>Зелимович</a:t>
            </a:r>
            <a:r>
              <a:rPr lang="ru-RU" dirty="0"/>
              <a:t/>
            </a:r>
            <a:br>
              <a:rPr lang="ru-RU" dirty="0"/>
            </a:br>
            <a:endParaRPr lang="ru-RU" dirty="0"/>
          </a:p>
        </p:txBody>
      </p:sp>
      <p:sp>
        <p:nvSpPr>
          <p:cNvPr id="3" name="Объект 2"/>
          <p:cNvSpPr>
            <a:spLocks noGrp="1"/>
          </p:cNvSpPr>
          <p:nvPr>
            <p:ph idx="1"/>
          </p:nvPr>
        </p:nvSpPr>
        <p:spPr>
          <a:xfrm>
            <a:off x="4355976" y="620688"/>
            <a:ext cx="4330824" cy="5853113"/>
          </a:xfrm>
        </p:spPr>
        <p:txBody>
          <a:bodyPr>
            <a:normAutofit fontScale="25000" lnSpcReduction="20000"/>
          </a:bodyPr>
          <a:lstStyle/>
          <a:p>
            <a:r>
              <a:rPr lang="ru-RU" sz="4800" dirty="0"/>
              <a:t>Мой папа, </a:t>
            </a:r>
            <a:r>
              <a:rPr lang="ru-RU" sz="4800" dirty="0" err="1"/>
              <a:t>Дзугов</a:t>
            </a:r>
            <a:r>
              <a:rPr lang="ru-RU" sz="4800" dirty="0"/>
              <a:t> </a:t>
            </a:r>
            <a:r>
              <a:rPr lang="ru-RU" sz="4800" dirty="0" err="1"/>
              <a:t>Барадин</a:t>
            </a:r>
            <a:r>
              <a:rPr lang="ru-RU" sz="4800" dirty="0"/>
              <a:t> </a:t>
            </a:r>
            <a:r>
              <a:rPr lang="ru-RU" sz="4800" dirty="0" err="1"/>
              <a:t>Зелимович</a:t>
            </a:r>
            <a:r>
              <a:rPr lang="ru-RU" sz="4800" dirty="0"/>
              <a:t>, призвался в армию в 1989 году. Он служил в Москве, в пожарной части.   В 1990 году у него случился один смешной случай, который я попросила его рассказать. </a:t>
            </a:r>
          </a:p>
          <a:p>
            <a:r>
              <a:rPr lang="ru-RU" sz="4800" dirty="0"/>
              <a:t>Он окончил школу военных специалистов. И получил армейскую специальность: «командир отделения  пожарного расчета».  В 1990 году, как специалист по пожарной безопасности  был направлен на специальную площадку, по подготовке  военной техники к военному параду инспектором по противопожарной безопасности. По приказу президента  </a:t>
            </a:r>
            <a:r>
              <a:rPr lang="ru-RU" sz="4800" dirty="0" err="1"/>
              <a:t>М.С.Горбачёва</a:t>
            </a:r>
            <a:r>
              <a:rPr lang="ru-RU" sz="4800" dirty="0"/>
              <a:t>,  вся военная техника, которая должна была проходить парадным строем по Красной площади, была перекрашена с камуфляжного цвета в парадный цвет.  Когда вся техника была уже перекрашена и готова к параду, пришел приказ перекрасить её обратно в камуфляжный цвет, в связи с открытостью и демократией Советской армии.  И в течении трёх дней, вся техника была перекрашена заново, обратно в камуфляж. Но самым интересным в этой истории, было то, что всё это было сделано настолько быстро и чётко, что все иностранные военные наблюдатели были в шоке. Советская армия в очередной раз доказала, что нерешаемых вопросов нет. Но папе больше всего запомнилось, как за считанные дни, тысячи солдат и офицеров смогли с честью и достоинством выполнить поставленную задачу и практически все были награждены медалями участников военного парада, посвящённого к 45-летию  Победы. </a:t>
            </a:r>
          </a:p>
          <a:p>
            <a:r>
              <a:rPr lang="ru-RU" sz="4800" dirty="0"/>
              <a:t>Эти три дня были самыми интересными из его военной службы. Последний парад объединенных Советских войск на Красной площади, состоялся в срок и в своё время. И видеть это собственными глазами было восхитительно и очень эмоционально.  </a:t>
            </a:r>
          </a:p>
          <a:p>
            <a:r>
              <a:rPr lang="ru-RU" sz="4800" dirty="0" smtClean="0"/>
              <a:t>                                                            </a:t>
            </a:r>
            <a:r>
              <a:rPr lang="ru-RU" sz="4800" dirty="0" err="1" smtClean="0"/>
              <a:t>Дзугова</a:t>
            </a:r>
            <a:r>
              <a:rPr lang="ru-RU" sz="4800" dirty="0" smtClean="0"/>
              <a:t> </a:t>
            </a:r>
            <a:r>
              <a:rPr lang="ru-RU" sz="4800" dirty="0" err="1"/>
              <a:t>Дарина</a:t>
            </a:r>
            <a:endParaRPr lang="ru-RU" sz="4800" dirty="0"/>
          </a:p>
          <a:p>
            <a:pPr marL="0" indent="0">
              <a:buNone/>
            </a:pPr>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Учитель\Desktop\5C3D399D-E254-49EF-B165-9B8600C46ACB.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5057" y="1579312"/>
            <a:ext cx="5157609" cy="3384376"/>
          </a:xfrm>
          <a:prstGeom prst="rect">
            <a:avLst/>
          </a:prstGeom>
          <a:noFill/>
          <a:ln>
            <a:noFill/>
          </a:ln>
        </p:spPr>
      </p:pic>
    </p:spTree>
    <p:extLst>
      <p:ext uri="{BB962C8B-B14F-4D97-AF65-F5344CB8AC3E}">
        <p14:creationId xmlns:p14="http://schemas.microsoft.com/office/powerpoint/2010/main" val="1755679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3050"/>
            <a:ext cx="3610744" cy="707678"/>
          </a:xfrm>
        </p:spPr>
        <p:txBody>
          <a:bodyPr/>
          <a:lstStyle/>
          <a:p>
            <a:r>
              <a:rPr lang="ru-RU" dirty="0"/>
              <a:t>Семёнов Арафат Борисович</a:t>
            </a:r>
            <a:br>
              <a:rPr lang="ru-RU" dirty="0"/>
            </a:br>
            <a:endParaRPr lang="ru-RU" dirty="0"/>
          </a:p>
        </p:txBody>
      </p:sp>
      <p:sp>
        <p:nvSpPr>
          <p:cNvPr id="3" name="Объект 2"/>
          <p:cNvSpPr>
            <a:spLocks noGrp="1"/>
          </p:cNvSpPr>
          <p:nvPr>
            <p:ph idx="1"/>
          </p:nvPr>
        </p:nvSpPr>
        <p:spPr>
          <a:xfrm>
            <a:off x="4067944" y="273050"/>
            <a:ext cx="4824536" cy="5853113"/>
          </a:xfrm>
        </p:spPr>
        <p:txBody>
          <a:bodyPr>
            <a:noAutofit/>
          </a:bodyPr>
          <a:lstStyle/>
          <a:p>
            <a:r>
              <a:rPr lang="ru-RU" sz="1400" dirty="0"/>
              <a:t>Мой брат, Семенова Арафат Борисович, служил  в сухопутных войсках, Гвардейская Севастопольская Краснознаменная мотострелковая бригада в Москве в 1913 году.</a:t>
            </a:r>
          </a:p>
          <a:p>
            <a:r>
              <a:rPr lang="ru-RU" sz="1400" dirty="0"/>
              <a:t>Во время  прохождения службы проходили  разные учебные тревоги, и их отправляли на </a:t>
            </a:r>
            <a:r>
              <a:rPr lang="ru-RU" sz="1400" dirty="0" smtClean="0"/>
              <a:t>учения </a:t>
            </a:r>
            <a:r>
              <a:rPr lang="ru-RU" sz="1400" dirty="0"/>
              <a:t>и очень часто. </a:t>
            </a:r>
          </a:p>
          <a:p>
            <a:r>
              <a:rPr lang="ru-RU" sz="1400" dirty="0"/>
              <a:t>Брат рассказывает: «Не могу забыть один случай, когда нас впервые отправили на учебное стрельбище. Наша рота состояла из новичков,             многие в этот день впервые взяли в руки оружие. Наш командир  начал все рассказывать и показывать: как стрелять, как держать, как носить оружие. После этого мы начали тренироваться. Тогда на Украине была своя война, и нас могли отправить туда или в другие горячие точки, поэтому учебные тренировки начинались пораньше. Когда началась стрельба, один солдат испугался звуков стрельбы, и начал паниковать. Он хотел уйти, не соображал что делает. Забыв убрать палец от курка , он встал и начал стрелять по сторонам, но к счастью патроны были холостыми. Зацепило нескольких солдат и меня в том числе. Этому солдату было тяжело не только физически, но и морально. Командиры успокоили солдата ,поговорили. После этого его отправили обратно в часть. Этот день мне очень запомнился». </a:t>
            </a:r>
          </a:p>
          <a:p>
            <a:r>
              <a:rPr lang="ru-RU" sz="1400" dirty="0"/>
              <a:t>Пусть на всей земле будет мир и спокойствие! И если солдаты стреляют, пусть патроны будут холостыми!</a:t>
            </a:r>
          </a:p>
          <a:p>
            <a:r>
              <a:rPr lang="ru-RU" sz="1400" dirty="0"/>
              <a:t>                                                      </a:t>
            </a:r>
            <a:r>
              <a:rPr lang="ru-RU" sz="1400" dirty="0" smtClean="0"/>
              <a:t> </a:t>
            </a:r>
            <a:r>
              <a:rPr lang="ru-RU" sz="1400" dirty="0"/>
              <a:t>Семенова Мариям </a:t>
            </a:r>
            <a:endParaRPr lang="ru-RU" sz="1400" dirty="0"/>
          </a:p>
        </p:txBody>
      </p:sp>
      <p:sp>
        <p:nvSpPr>
          <p:cNvPr id="4" name="Текст 3"/>
          <p:cNvSpPr>
            <a:spLocks noGrp="1"/>
          </p:cNvSpPr>
          <p:nvPr>
            <p:ph type="body" sz="half" idx="2"/>
          </p:nvPr>
        </p:nvSpPr>
        <p:spPr/>
        <p:txBody>
          <a:bodyPr/>
          <a:lstStyle/>
          <a:p>
            <a:endParaRPr lang="ru-RU" dirty="0"/>
          </a:p>
        </p:txBody>
      </p:sp>
      <p:pic>
        <p:nvPicPr>
          <p:cNvPr id="5" name="Рисунок 4" descr="C:\Users\Учитель\Desktop\IMG-20180216-WA0035.jpg"/>
          <p:cNvPicPr/>
          <p:nvPr/>
        </p:nvPicPr>
        <p:blipFill>
          <a:blip r:embed="rId3">
            <a:extLst>
              <a:ext uri="{28A0092B-C50C-407E-A947-70E740481C1C}">
                <a14:useLocalDpi xmlns:a14="http://schemas.microsoft.com/office/drawing/2010/main" val="0"/>
              </a:ext>
            </a:extLst>
          </a:blip>
          <a:srcRect/>
          <a:stretch>
            <a:fillRect/>
          </a:stretch>
        </p:blipFill>
        <p:spPr bwMode="auto">
          <a:xfrm>
            <a:off x="467544" y="836712"/>
            <a:ext cx="3744416" cy="5616624"/>
          </a:xfrm>
          <a:prstGeom prst="rect">
            <a:avLst/>
          </a:prstGeom>
          <a:noFill/>
          <a:ln>
            <a:noFill/>
          </a:ln>
        </p:spPr>
      </p:pic>
    </p:spTree>
    <p:extLst>
      <p:ext uri="{BB962C8B-B14F-4D97-AF65-F5344CB8AC3E}">
        <p14:creationId xmlns:p14="http://schemas.microsoft.com/office/powerpoint/2010/main" val="3563649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3050"/>
            <a:ext cx="4042792" cy="635670"/>
          </a:xfrm>
        </p:spPr>
        <p:txBody>
          <a:bodyPr>
            <a:normAutofit fontScale="90000"/>
          </a:bodyPr>
          <a:lstStyle/>
          <a:p>
            <a:r>
              <a:rPr lang="ru-RU" dirty="0" smtClean="0"/>
              <a:t>    </a:t>
            </a:r>
            <a:r>
              <a:rPr lang="ru-RU" dirty="0" err="1" smtClean="0"/>
              <a:t>Лепшоков</a:t>
            </a:r>
            <a:r>
              <a:rPr lang="ru-RU" dirty="0" smtClean="0"/>
              <a:t> </a:t>
            </a:r>
            <a:r>
              <a:rPr lang="ru-RU" dirty="0" err="1"/>
              <a:t>Асхат</a:t>
            </a:r>
            <a:r>
              <a:rPr lang="ru-RU" dirty="0"/>
              <a:t> </a:t>
            </a:r>
            <a:r>
              <a:rPr lang="ru-RU" dirty="0" err="1"/>
              <a:t>Наурузович</a:t>
            </a:r>
            <a:r>
              <a:rPr lang="ru-RU" dirty="0"/>
              <a:t/>
            </a:r>
            <a:br>
              <a:rPr lang="ru-RU" dirty="0"/>
            </a:br>
            <a:endParaRPr lang="ru-RU" dirty="0"/>
          </a:p>
        </p:txBody>
      </p:sp>
      <p:sp>
        <p:nvSpPr>
          <p:cNvPr id="3" name="Объект 2"/>
          <p:cNvSpPr>
            <a:spLocks noGrp="1"/>
          </p:cNvSpPr>
          <p:nvPr>
            <p:ph idx="1"/>
          </p:nvPr>
        </p:nvSpPr>
        <p:spPr>
          <a:xfrm>
            <a:off x="4064044" y="260648"/>
            <a:ext cx="4468396" cy="5853113"/>
          </a:xfrm>
        </p:spPr>
        <p:txBody>
          <a:bodyPr>
            <a:normAutofit fontScale="25000" lnSpcReduction="20000"/>
          </a:bodyPr>
          <a:lstStyle/>
          <a:p>
            <a:endParaRPr lang="ru-RU" sz="4000" dirty="0" smtClean="0"/>
          </a:p>
          <a:p>
            <a:r>
              <a:rPr lang="ru-RU" sz="4000" dirty="0" smtClean="0"/>
              <a:t>Десять </a:t>
            </a:r>
            <a:r>
              <a:rPr lang="ru-RU" sz="4000" dirty="0"/>
              <a:t>лет  юные солдаты с оружием в руках участвовали в сражениях, защищали южные рубежи СССР, выполняя интернациональный долг. Несмотря на то, что война шла за пределами нашей страны, никто не оставался равнодушным к происходящему.</a:t>
            </a:r>
          </a:p>
          <a:p>
            <a:r>
              <a:rPr lang="ru-RU" sz="4000" dirty="0"/>
              <a:t>Эта война не обошла стороной и нашу семью. В 1984 году 19 апреля в ряды Советской армии призвали и моего отца </a:t>
            </a:r>
            <a:r>
              <a:rPr lang="ru-RU" sz="4000" dirty="0" err="1"/>
              <a:t>Лепшокова</a:t>
            </a:r>
            <a:r>
              <a:rPr lang="ru-RU" sz="4000" dirty="0"/>
              <a:t> </a:t>
            </a:r>
            <a:r>
              <a:rPr lang="ru-RU" sz="4000" dirty="0" err="1"/>
              <a:t>Асхата</a:t>
            </a:r>
            <a:r>
              <a:rPr lang="ru-RU" sz="4000" dirty="0"/>
              <a:t> </a:t>
            </a:r>
            <a:r>
              <a:rPr lang="ru-RU" sz="4000" dirty="0" err="1"/>
              <a:t>Наурузовича</a:t>
            </a:r>
            <a:r>
              <a:rPr lang="ru-RU" sz="4000" dirty="0"/>
              <a:t>.</a:t>
            </a:r>
          </a:p>
          <a:p>
            <a:r>
              <a:rPr lang="ru-RU" sz="4000" dirty="0"/>
              <a:t>3 августа 1984 года их доставили на вертолётах в республику Афганистан в полк около города Пули-</a:t>
            </a:r>
            <a:r>
              <a:rPr lang="ru-RU" sz="4000" dirty="0" err="1"/>
              <a:t>Хумри</a:t>
            </a:r>
            <a:r>
              <a:rPr lang="ru-RU" sz="4000" dirty="0"/>
              <a:t>. Он был </a:t>
            </a:r>
            <a:r>
              <a:rPr lang="ru-RU" sz="4000" dirty="0" err="1"/>
              <a:t>пулимётчиком</a:t>
            </a:r>
            <a:r>
              <a:rPr lang="ru-RU" sz="4000" dirty="0"/>
              <a:t> и старшим стрелком БТР. С полка их перевели в батальон, который располагался около кишлака </a:t>
            </a:r>
            <a:r>
              <a:rPr lang="ru-RU" sz="4000" dirty="0" err="1"/>
              <a:t>Бану</a:t>
            </a:r>
            <a:r>
              <a:rPr lang="ru-RU" sz="4000" dirty="0"/>
              <a:t>.</a:t>
            </a:r>
          </a:p>
          <a:p>
            <a:r>
              <a:rPr lang="ru-RU" sz="4000" dirty="0"/>
              <a:t>Папа рассказывал истории из своей жизни в армии, одну из  них я расскажу Вам.</a:t>
            </a:r>
          </a:p>
          <a:p>
            <a:r>
              <a:rPr lang="ru-RU" sz="4000" dirty="0"/>
              <a:t>Однажды их вызвал командир батальона и рассказал, что случилось. К батальону направлялись машины с боеприпасами и бензовоз, но бензовоз сломался. Им приказали поехать к поломанной машине, перекачать бензин и сопроводить машины в батальон. В путь вышли пять бронетранспортёров и один бензовоз. Т.к. дорога была дальняя до места назначения они приехали к вечеру. Пока они перекачивали бензин - наступила ночь.  </a:t>
            </a:r>
          </a:p>
          <a:p>
            <a:r>
              <a:rPr lang="ru-RU" sz="4000" dirty="0"/>
              <a:t>На обратном пути они ехали по ущелью. Машина моего папы была замыкающей колонну. Старший колонны по рации предупредил, что может быть засада. Через некоторое время они услышали взрыв – это </a:t>
            </a:r>
            <a:r>
              <a:rPr lang="ru-RU" sz="4000" dirty="0" err="1"/>
              <a:t>душманы</a:t>
            </a:r>
            <a:r>
              <a:rPr lang="ru-RU" sz="4000" dirty="0"/>
              <a:t> поставили мину на которой подорвалась первая машина колонны. Они все остановились, т.к. машина перегородила дорогу. С гор </a:t>
            </a:r>
            <a:r>
              <a:rPr lang="ru-RU" sz="4000" dirty="0" err="1"/>
              <a:t>душманы</a:t>
            </a:r>
            <a:r>
              <a:rPr lang="ru-RU" sz="4000" dirty="0"/>
              <a:t> открыли по ним стрельбу. Им приказали отстреливаться… это происходило довольно долго... Им нужно было вырваться, чтобы </a:t>
            </a:r>
            <a:r>
              <a:rPr lang="ru-RU" sz="4000" dirty="0" err="1"/>
              <a:t>душманы</a:t>
            </a:r>
            <a:r>
              <a:rPr lang="ru-RU" sz="4000" dirty="0"/>
              <a:t> не попали по боеприпасам и бензовозу. Второй машиной оттолкали подорванную машину, что бы выбраться из этой западни. </a:t>
            </a:r>
          </a:p>
          <a:p>
            <a:r>
              <a:rPr lang="ru-RU" sz="4000" dirty="0"/>
              <a:t>Когда выехали на открытое пространство старший колонны спросил: «Есть ли раненные?». В подорванной машине было двое тяжело раненных, в остальных – трое. Т.к. машина моего отца была последней, им нужно было развернуться и доставить раненных солдат в госпиталь. Доставив раненных в госпиталь и они вернулись обратно. Старший колонны сказал: «Нам всем очень повезло, что </a:t>
            </a:r>
            <a:r>
              <a:rPr lang="ru-RU" sz="4000" dirty="0" err="1"/>
              <a:t>душманы</a:t>
            </a:r>
            <a:r>
              <a:rPr lang="ru-RU" sz="4000" dirty="0"/>
              <a:t> не попали по боеприпасам и бензовозу!». По прибытию в батальон им всем объявили благодарность за спасение ГСМ и боеприпасов.</a:t>
            </a:r>
          </a:p>
          <a:p>
            <a:r>
              <a:rPr lang="ru-RU" sz="4000" dirty="0"/>
              <a:t>«Мне очень приятно, что все знаете и помните о войне в Афганистане, и не забываете о тех людях, которые служили там, о тех, кто отдал свои жизни за то, что бы над вашими головами было мирное небо и светило яркое солнце!» - говорит мой папа в очередной раз, принимая участие во встрече со школьниками. И снова на его глазах появляются слёзы, снова его охватывает  переживание, снова перед его глазами появляются «кадры» той войны.  </a:t>
            </a:r>
          </a:p>
          <a:p>
            <a:r>
              <a:rPr lang="ru-RU" sz="4000" dirty="0"/>
              <a:t>Я очень горжусь  своим отцом! </a:t>
            </a:r>
          </a:p>
          <a:p>
            <a:r>
              <a:rPr lang="ru-RU" sz="4000" dirty="0"/>
              <a:t> </a:t>
            </a:r>
            <a:r>
              <a:rPr lang="ru-RU" sz="4000" dirty="0" smtClean="0"/>
              <a:t>                                                                    </a:t>
            </a:r>
            <a:r>
              <a:rPr lang="ru-RU" sz="4000" dirty="0" err="1" smtClean="0"/>
              <a:t>Лепшокова</a:t>
            </a:r>
            <a:r>
              <a:rPr lang="ru-RU" sz="4000" dirty="0" smtClean="0"/>
              <a:t> </a:t>
            </a:r>
            <a:r>
              <a:rPr lang="ru-RU" sz="4000" dirty="0"/>
              <a:t>Лариса.</a:t>
            </a:r>
          </a:p>
          <a:p>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Учитель\Desktop\IMG-20180216-WA0024.jpg"/>
          <p:cNvPicPr/>
          <p:nvPr/>
        </p:nvPicPr>
        <p:blipFill rotWithShape="1">
          <a:blip r:embed="rId3">
            <a:extLst>
              <a:ext uri="{28A0092B-C50C-407E-A947-70E740481C1C}">
                <a14:useLocalDpi xmlns:a14="http://schemas.microsoft.com/office/drawing/2010/main" val="0"/>
              </a:ext>
            </a:extLst>
          </a:blip>
          <a:srcRect l="3984" t="19938" r="-3984" b="-7610"/>
          <a:stretch/>
        </p:blipFill>
        <p:spPr bwMode="auto">
          <a:xfrm>
            <a:off x="611560" y="908720"/>
            <a:ext cx="3520336" cy="5733256"/>
          </a:xfrm>
          <a:prstGeom prst="rect">
            <a:avLst/>
          </a:prstGeom>
          <a:noFill/>
          <a:ln>
            <a:noFill/>
          </a:ln>
        </p:spPr>
      </p:pic>
    </p:spTree>
    <p:extLst>
      <p:ext uri="{BB962C8B-B14F-4D97-AF65-F5344CB8AC3E}">
        <p14:creationId xmlns:p14="http://schemas.microsoft.com/office/powerpoint/2010/main" val="631936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067944" y="273050"/>
            <a:ext cx="4618856" cy="5853113"/>
          </a:xfrm>
        </p:spPr>
        <p:txBody>
          <a:bodyPr>
            <a:noAutofit/>
          </a:bodyPr>
          <a:lstStyle/>
          <a:p>
            <a:r>
              <a:rPr lang="ru-RU" sz="1100" dirty="0"/>
              <a:t>Мой папа был призван в армию </a:t>
            </a:r>
            <a:r>
              <a:rPr lang="ru-RU" sz="1100" dirty="0" err="1"/>
              <a:t>Усть-Джегутинским</a:t>
            </a:r>
            <a:r>
              <a:rPr lang="ru-RU" sz="1100" dirty="0"/>
              <a:t> военкоматом. Так получилось, что его направили служить в Прибалтику в город Лиепая Латвийской ССР. После полугодовой подготовки был определен матросом в подводную атомную лодку. Был назначен командиром отделения электриков. </a:t>
            </a:r>
          </a:p>
          <a:p>
            <a:r>
              <a:rPr lang="ru-RU" sz="1100" dirty="0"/>
              <a:t>	Мне кажется, далеко не каждый человек сможет служить на подводной лодке. Требуется </a:t>
            </a:r>
            <a:r>
              <a:rPr lang="ru-RU" sz="1100" dirty="0" err="1"/>
              <a:t>недюжее</a:t>
            </a:r>
            <a:r>
              <a:rPr lang="ru-RU" sz="1100" dirty="0"/>
              <a:t> здоровье, физическая подготовка и отсутствие боязни замкнутого пространства. Всеми этими качествами обладает мой папа. Он рассказывал, что экипаж подлодки несёт вахту в три смены. Из-за того, что на лодке искусственный кислород, кормили на судне всегда хорошо: шоколад, обязательно 100 грамм красного вина, красная икра, творог, мёд, варенье, грецкие орехи.  По правилам лодка обязана всплывать раз в сутки, чтобы провести сеанс радиосвязи. Но при этом выйти подышать нельзя, хотя случаи бывали. Папа особо не любит рассказывать о том, что входило в обязанности того или иного члена команды («это тайна»). Но я не  раз слышал от отца одну историю, случившуюся в одном из всплытии подлодки.</a:t>
            </a:r>
          </a:p>
          <a:p>
            <a:r>
              <a:rPr lang="ru-RU" sz="1100" dirty="0"/>
              <a:t> 	По какой – то причине судно почти полдня находилось над водой, и нам разрешили подышать воздухом. Один из матросов заметил на корме альбатроса – здорового, высокого. Клюв  – сантиметров 30. Матрос и говорит, что это птица никогда не садится на лодки, значит, скоро умрёт. Мы решили перед смертью бедного великана покормить. Принесли мясо, а альбатрос не двигается и глаза застывшие. Решили, что он замерз и его надо занести в теплое помещение. Кому – то пришла идея сфотографировать птицу-великана. А он, как кукла, глазами немного крутит. Мы взяли за концы гигантских крыльев, размахнули их, а его крылья – на всю кают-кампанию. Сфотографировались с ним и думаем: «Бедный альбатрос, наверное, вот-вот умрет!» Решили отнести его обратно на корму, а он немного постоял, да как размахнул крыльями и улетел. </a:t>
            </a:r>
          </a:p>
          <a:p>
            <a:r>
              <a:rPr lang="ru-RU" sz="1100" dirty="0"/>
              <a:t>                                                         </a:t>
            </a:r>
          </a:p>
          <a:p>
            <a:r>
              <a:rPr lang="ru-RU" sz="1100" dirty="0"/>
              <a:t>                                                              </a:t>
            </a:r>
            <a:r>
              <a:rPr lang="ru-RU" sz="1100" dirty="0" err="1"/>
              <a:t>Шереметов</a:t>
            </a:r>
            <a:r>
              <a:rPr lang="ru-RU" sz="1100" dirty="0"/>
              <a:t> Руслан </a:t>
            </a:r>
          </a:p>
          <a:p>
            <a:endParaRPr lang="ru-RU" sz="1100" dirty="0"/>
          </a:p>
        </p:txBody>
      </p:sp>
      <p:sp>
        <p:nvSpPr>
          <p:cNvPr id="4" name="Текст 3"/>
          <p:cNvSpPr>
            <a:spLocks noGrp="1"/>
          </p:cNvSpPr>
          <p:nvPr>
            <p:ph type="body" sz="half" idx="2"/>
          </p:nvPr>
        </p:nvSpPr>
        <p:spPr/>
        <p:txBody>
          <a:bodyPr/>
          <a:lstStyle/>
          <a:p>
            <a:endParaRPr lang="ru-RU" dirty="0"/>
          </a:p>
        </p:txBody>
      </p:sp>
      <p:pic>
        <p:nvPicPr>
          <p:cNvPr id="5" name="Рисунок 4" descr="C:\Users\Учитель\Desktop\4bc451ab-c775-419f-9091-8b2532ed7d7b.jpg"/>
          <p:cNvPicPr/>
          <p:nvPr/>
        </p:nvPicPr>
        <p:blipFill rotWithShape="1">
          <a:blip r:embed="rId3">
            <a:extLst>
              <a:ext uri="{28A0092B-C50C-407E-A947-70E740481C1C}">
                <a14:useLocalDpi xmlns:a14="http://schemas.microsoft.com/office/drawing/2010/main" val="0"/>
              </a:ext>
            </a:extLst>
          </a:blip>
          <a:srcRect l="4663" t="3402" r="4491"/>
          <a:stretch/>
        </p:blipFill>
        <p:spPr bwMode="auto">
          <a:xfrm>
            <a:off x="539552" y="548680"/>
            <a:ext cx="3384376" cy="51845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3373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32500" lnSpcReduction="20000"/>
          </a:bodyPr>
          <a:lstStyle/>
          <a:p>
            <a:endParaRPr lang="ru-RU" dirty="0" smtClean="0"/>
          </a:p>
          <a:p>
            <a:endParaRPr lang="ru-RU" dirty="0"/>
          </a:p>
          <a:p>
            <a:r>
              <a:rPr lang="ru-RU" dirty="0" smtClean="0"/>
              <a:t>Великая </a:t>
            </a:r>
            <a:r>
              <a:rPr lang="ru-RU" dirty="0"/>
              <a:t>Отечественная война - самая величайшая война за всю историю человечества, это огромная душевная рана в человеческих сердцах. Большое количество людей погибло в этой страшной войне. </a:t>
            </a:r>
          </a:p>
          <a:p>
            <a:r>
              <a:rPr lang="ru-RU" dirty="0"/>
              <a:t>    Я хотела бы написать об одном из участников этой огромной и страшной войны  ,о моём прадедушке  </a:t>
            </a:r>
            <a:r>
              <a:rPr lang="ru-RU" dirty="0" err="1"/>
              <a:t>Батчаеве</a:t>
            </a:r>
            <a:r>
              <a:rPr lang="ru-RU" dirty="0"/>
              <a:t>  Хаджи – Османе </a:t>
            </a:r>
            <a:r>
              <a:rPr lang="ru-RU" dirty="0" err="1"/>
              <a:t>Биболатовиче</a:t>
            </a:r>
            <a:r>
              <a:rPr lang="ru-RU" dirty="0"/>
              <a:t> .</a:t>
            </a:r>
          </a:p>
          <a:p>
            <a:r>
              <a:rPr lang="ru-RU" dirty="0"/>
              <a:t>  Он родился в 1905 году 15 июля в Джазлык, Карачаевского района . Окончив 4 классов школы, он пошёл в ремесленное училище и после его окончания стал работать.  В 1937 году,  он был направлен в учебное подразделение в </a:t>
            </a:r>
            <a:r>
              <a:rPr lang="ru-RU" dirty="0" err="1"/>
              <a:t>ст.Красногорскую</a:t>
            </a:r>
            <a:r>
              <a:rPr lang="ru-RU" dirty="0"/>
              <a:t>. После трех месяцев обучения, получив специальность стрелка-радиста, его отправили в Майкоп в конную дивизию в учебное подразделение.. На фронт ушел в 1941г.</a:t>
            </a:r>
          </a:p>
          <a:p>
            <a:r>
              <a:rPr lang="ru-RU" dirty="0"/>
              <a:t>   Он, как и многие ветераны, не любил вспоминать те далёкие военные годы. Но всё-таки мне удалось узнать небольшую историю из тех далеких незабываемых днях войны из рассказа моей бабашки. </a:t>
            </a:r>
            <a:br>
              <a:rPr lang="ru-RU" dirty="0"/>
            </a:br>
            <a:r>
              <a:rPr lang="ru-RU" dirty="0"/>
              <a:t>     « Во время выполнения боевого задания бронепоезд, на котором служил дедушка, осуществлял рейд по передовой. Бронепоезд должен был огнём своей батареи поддержать наступление нашей пехоты, но вражеским снарядом оказалось повреждено железнодорожное полотно, бронепоезд потерял свою маневренность и стал лёгкой мишенью для немецкой артиллерии. Отдали приказ восстановить железнодорожное полотно. Было осуществлено несколько попыток это выполнить, но вражеский огонь стал очень плотным. Среди личного состава были большие потери, и поэтому бронепоезд запросил поддержки у наших артиллеристов, которые своим огнём накрыли вражескую батарею. Огонь немного стих. И не жалея своих жизней, спасая родной бронепоезд, солдаты, в числе которых был и мой дедушка, под огнём врага восстановили железную дорогу. Поезд снова смог маневрировать и осуществлять свою боевую задачу. За этот отважный поступок личный состав был представлен к различным наградам, а мой прадедушка получил медаль </a:t>
            </a:r>
            <a:r>
              <a:rPr lang="ru-RU" b="1" i="1" dirty="0"/>
              <a:t>« За отвагу</a:t>
            </a:r>
            <a:r>
              <a:rPr lang="ru-RU" i="1" dirty="0"/>
              <a:t>».</a:t>
            </a:r>
            <a:r>
              <a:rPr lang="ru-RU" dirty="0"/>
              <a:t>  Также был награждён </a:t>
            </a:r>
            <a:r>
              <a:rPr lang="ru-RU" u="sng" dirty="0"/>
              <a:t>:  </a:t>
            </a:r>
            <a:r>
              <a:rPr lang="ru-RU" b="1" i="1" u="sng" dirty="0"/>
              <a:t>Медалью «</a:t>
            </a:r>
            <a:r>
              <a:rPr lang="ru-RU" i="1" u="sng" dirty="0"/>
              <a:t> </a:t>
            </a:r>
            <a:r>
              <a:rPr lang="ru-RU" b="1" i="1" u="sng" dirty="0"/>
              <a:t>За боевые заслуги», Орденом Отечественной войны II степени, Медаль «За освобождение </a:t>
            </a:r>
            <a:r>
              <a:rPr lang="ru-RU" b="1" i="1" u="sng" dirty="0" err="1"/>
              <a:t>Праги»,Медаль</a:t>
            </a:r>
            <a:r>
              <a:rPr lang="ru-RU" b="1" i="1" u="sng" dirty="0"/>
              <a:t> «За победу над Германией в Великой Отечественной войне 1941 – 1945»,</a:t>
            </a:r>
            <a:r>
              <a:rPr lang="ru-RU" dirty="0"/>
              <a:t> а также имеются </a:t>
            </a:r>
            <a:r>
              <a:rPr lang="ru-RU" dirty="0" err="1"/>
              <a:t>идругие</a:t>
            </a:r>
            <a:r>
              <a:rPr lang="ru-RU" dirty="0"/>
              <a:t> ордена и медали и </a:t>
            </a:r>
            <a:r>
              <a:rPr lang="ru-RU" dirty="0" err="1"/>
              <a:t>блогадарственные</a:t>
            </a:r>
            <a:r>
              <a:rPr lang="ru-RU" dirty="0"/>
              <a:t> письма и грамоты моего дедушки которыми я очень горжусь. Победу прадедушка встретил в Чехословакии в </a:t>
            </a:r>
            <a:r>
              <a:rPr lang="ru-RU" dirty="0" err="1"/>
              <a:t>г.Праге</a:t>
            </a:r>
            <a:r>
              <a:rPr lang="ru-RU" dirty="0"/>
              <a:t> . Домой вернулся 1945году в ноябре, не в свой  родной аул , а в  Южный Казахстан </a:t>
            </a:r>
            <a:r>
              <a:rPr lang="ru-RU" dirty="0" err="1"/>
              <a:t>Ильичёвский</a:t>
            </a:r>
            <a:r>
              <a:rPr lang="ru-RU" dirty="0"/>
              <a:t>  район, в Пахта-Арал. Так как в родном ауле никого не было- всех представителей карачаевского народа выселили из родных мест </a:t>
            </a:r>
            <a:r>
              <a:rPr lang="ru-RU" dirty="0" err="1"/>
              <a:t>обвинив,что</a:t>
            </a:r>
            <a:r>
              <a:rPr lang="ru-RU" dirty="0"/>
              <a:t> они были пособниками фашистов и все стали «Врагами народа». </a:t>
            </a:r>
          </a:p>
          <a:p>
            <a:r>
              <a:rPr lang="ru-RU" dirty="0"/>
              <a:t>     Я преклоняюсь перед ветеранами, которые смогли защитить свою Родину, нашу Россию.   Давайте помнить всегда о них, тех, кто дал нам великий праздник – День Победы.  </a:t>
            </a:r>
          </a:p>
          <a:p>
            <a:r>
              <a:rPr lang="ru-RU" b="1" dirty="0"/>
              <a:t> </a:t>
            </a:r>
            <a:r>
              <a:rPr lang="ru-RU" b="1" dirty="0" smtClean="0"/>
              <a:t>                                                                                      </a:t>
            </a:r>
            <a:r>
              <a:rPr lang="ru-RU" b="1" dirty="0" err="1"/>
              <a:t>Борлакова</a:t>
            </a:r>
            <a:r>
              <a:rPr lang="ru-RU" b="1" dirty="0"/>
              <a:t> Амина.</a:t>
            </a:r>
            <a:endParaRPr lang="ru-RU" dirty="0"/>
          </a:p>
          <a:p>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Учитель\Desktop\Безымянный.png"/>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0688"/>
            <a:ext cx="2880320" cy="5004556"/>
          </a:xfrm>
          <a:prstGeom prst="rect">
            <a:avLst/>
          </a:prstGeom>
          <a:noFill/>
          <a:ln>
            <a:noFill/>
          </a:ln>
        </p:spPr>
      </p:pic>
    </p:spTree>
    <p:extLst>
      <p:ext uri="{BB962C8B-B14F-4D97-AF65-F5344CB8AC3E}">
        <p14:creationId xmlns:p14="http://schemas.microsoft.com/office/powerpoint/2010/main" val="1329369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3050"/>
            <a:ext cx="3008313" cy="635670"/>
          </a:xfrm>
        </p:spPr>
        <p:txBody>
          <a:bodyPr>
            <a:normAutofit fontScale="90000"/>
          </a:bodyPr>
          <a:lstStyle/>
          <a:p>
            <a:r>
              <a:rPr lang="ru-RU" dirty="0" smtClean="0"/>
              <a:t>    </a:t>
            </a:r>
            <a:r>
              <a:rPr lang="ru-RU" dirty="0" err="1" smtClean="0"/>
              <a:t>Тебуев</a:t>
            </a:r>
            <a:r>
              <a:rPr lang="ru-RU" dirty="0" smtClean="0"/>
              <a:t> </a:t>
            </a:r>
            <a:r>
              <a:rPr lang="ru-RU" dirty="0" err="1"/>
              <a:t>Азнаур</a:t>
            </a:r>
            <a:r>
              <a:rPr lang="ru-RU" dirty="0"/>
              <a:t> </a:t>
            </a:r>
            <a:r>
              <a:rPr lang="ru-RU" dirty="0" err="1"/>
              <a:t>Ильясович</a:t>
            </a:r>
            <a:r>
              <a:rPr lang="ru-RU" dirty="0"/>
              <a:t/>
            </a:r>
            <a:br>
              <a:rPr lang="ru-RU" dirty="0"/>
            </a:br>
            <a:endParaRPr lang="ru-RU" dirty="0"/>
          </a:p>
        </p:txBody>
      </p:sp>
      <p:sp>
        <p:nvSpPr>
          <p:cNvPr id="3" name="Объект 2"/>
          <p:cNvSpPr>
            <a:spLocks noGrp="1"/>
          </p:cNvSpPr>
          <p:nvPr>
            <p:ph idx="1"/>
          </p:nvPr>
        </p:nvSpPr>
        <p:spPr>
          <a:xfrm>
            <a:off x="4139952" y="273050"/>
            <a:ext cx="4546848" cy="5853113"/>
          </a:xfrm>
        </p:spPr>
        <p:txBody>
          <a:bodyPr>
            <a:normAutofit fontScale="25000" lnSpcReduction="20000"/>
          </a:bodyPr>
          <a:lstStyle/>
          <a:p>
            <a:r>
              <a:rPr lang="ru-RU" sz="4800" dirty="0"/>
              <a:t>Мой отец, </a:t>
            </a:r>
            <a:r>
              <a:rPr lang="ru-RU" sz="4800" dirty="0" err="1"/>
              <a:t>Тебуев</a:t>
            </a:r>
            <a:r>
              <a:rPr lang="ru-RU" sz="4800" dirty="0"/>
              <a:t> </a:t>
            </a:r>
            <a:r>
              <a:rPr lang="ru-RU" sz="4800" dirty="0" err="1"/>
              <a:t>Азнаур</a:t>
            </a:r>
            <a:r>
              <a:rPr lang="ru-RU" sz="4800" dirty="0"/>
              <a:t> </a:t>
            </a:r>
            <a:r>
              <a:rPr lang="ru-RU" sz="4800" dirty="0" err="1"/>
              <a:t>Ильясович</a:t>
            </a:r>
            <a:r>
              <a:rPr lang="ru-RU" sz="4800" dirty="0"/>
              <a:t>, был призван в армию, как и многие другие юноши. Служил он с тысяча девятьсот восемьдесят седьмого по тысяча девятьсот восемьдесят девятый год, его отправили отдавать свой долг Отчизне в Бурятию, в Восточной Сибири. Он был направлен в авиационную часть. Так он тал частью ВВС СССР.</a:t>
            </a:r>
          </a:p>
          <a:p>
            <a:r>
              <a:rPr lang="ru-RU" sz="4800" dirty="0"/>
              <a:t>В один из дней службы в армии группу армейцев отправили на поиски потерявшихся во время учений парашютистов. В той группе был и мой папа. Он и его товарищи выдвинулись на поиски парашютистов, но поиски продлились слишком долго, до самой ночи и им пришлось ночевать в лесу. Там солдаты разбили небольшой лагерь и заночевали. Чтобы не замёрзнуть ночью они разожгли костёр и поставили дежурных, меняющихся друг с другом в течении ночи. Мой отец отдежурив ушёл спать. Через какое-то время он проснулся от странного удушающего запаха. Еле открыв глаза, ещё  полусонный, он поднялся и когда понял что что-то горит, сон мгновенно улетучился. Он понял, что дежурный задремал и огонь стал распространяться по лагерю. Папа быстро сориентировался: взял лопату и стал тушить пламя песком, одновременно пытаясь криками разбудить товарищей. Те по очереди нехотя поднимались и тоже брались за лопаты. Но самое страшное могло произойти, когда огонь охватил одну из машин. Мой отец засыпал песком загоревшуюся машину и она не взорвалась. После такой опасной для жизни ночи солдаты вернулись в свою часть вместе с найденными парашютистами. За свой героизм и отвагу папа получил почётную грамоту и ещё большее, чем раньше, уважение сослуживцев. С армейской службы у моего папы осталось много хороших воспоминаний и много интересных историй.</a:t>
            </a:r>
          </a:p>
          <a:p>
            <a:r>
              <a:rPr lang="ru-RU" sz="4800" dirty="0"/>
              <a:t>Каждый юноша должен отслужить положенный срок в Армии, тем самым отдать свой долг Отчизне. Тогда настоящих героев на нашей Родине станет больше и никто не посмеет столкнуться с такой великой державой, как Россия!</a:t>
            </a:r>
          </a:p>
          <a:p>
            <a:r>
              <a:rPr lang="ru-RU" sz="4800" dirty="0"/>
              <a:t> </a:t>
            </a:r>
          </a:p>
          <a:p>
            <a:r>
              <a:rPr lang="ru-RU" sz="4800" dirty="0"/>
              <a:t>Я люблю и горжусь своим папой! </a:t>
            </a:r>
          </a:p>
          <a:p>
            <a:r>
              <a:rPr lang="ru-RU" sz="4800" dirty="0" smtClean="0"/>
              <a:t>                                                                   </a:t>
            </a:r>
            <a:r>
              <a:rPr lang="ru-RU" sz="4800" dirty="0" err="1" smtClean="0"/>
              <a:t>Тебуева</a:t>
            </a:r>
            <a:r>
              <a:rPr lang="ru-RU" sz="4800" dirty="0" smtClean="0"/>
              <a:t> </a:t>
            </a:r>
            <a:r>
              <a:rPr lang="ru-RU" sz="4800" dirty="0"/>
              <a:t>Мекка</a:t>
            </a:r>
          </a:p>
          <a:p>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Учитель\Desktop\20180216_191241.jpg"/>
          <p:cNvPicPr/>
          <p:nvPr/>
        </p:nvPicPr>
        <p:blipFill rotWithShape="1">
          <a:blip r:embed="rId3" cstate="print">
            <a:extLst>
              <a:ext uri="{28A0092B-C50C-407E-A947-70E740481C1C}">
                <a14:useLocalDpi xmlns:a14="http://schemas.microsoft.com/office/drawing/2010/main" val="0"/>
              </a:ext>
            </a:extLst>
          </a:blip>
          <a:srcRect t="4758" r="1892" b="5543"/>
          <a:stretch/>
        </p:blipFill>
        <p:spPr bwMode="auto">
          <a:xfrm rot="5400000">
            <a:off x="-216532" y="1592796"/>
            <a:ext cx="5616624" cy="36724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667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3050"/>
            <a:ext cx="3008313" cy="707678"/>
          </a:xfrm>
        </p:spPr>
        <p:txBody>
          <a:bodyPr>
            <a:normAutofit fontScale="90000"/>
          </a:bodyPr>
          <a:lstStyle/>
          <a:p>
            <a:pPr algn="ctr">
              <a:lnSpc>
                <a:spcPct val="115000"/>
              </a:lnSpc>
              <a:spcAft>
                <a:spcPts val="750"/>
              </a:spcAft>
            </a:pPr>
            <a:r>
              <a:rPr lang="ru-RU" dirty="0" err="1">
                <a:solidFill>
                  <a:srgbClr val="000000"/>
                </a:solidFill>
                <a:latin typeface="Times New Roman"/>
                <a:ea typeface="Times New Roman"/>
                <a:cs typeface="Times New Roman"/>
              </a:rPr>
              <a:t>Дигуров</a:t>
            </a:r>
            <a:r>
              <a:rPr lang="ru-RU" dirty="0">
                <a:solidFill>
                  <a:srgbClr val="000000"/>
                </a:solidFill>
                <a:latin typeface="Times New Roman"/>
                <a:ea typeface="Times New Roman"/>
                <a:cs typeface="Times New Roman"/>
              </a:rPr>
              <a:t> Артур </a:t>
            </a:r>
            <a:r>
              <a:rPr lang="ru-RU" dirty="0" err="1">
                <a:solidFill>
                  <a:srgbClr val="000000"/>
                </a:solidFill>
                <a:latin typeface="Times New Roman"/>
                <a:ea typeface="Times New Roman"/>
                <a:cs typeface="Times New Roman"/>
              </a:rPr>
              <a:t>Казбекович</a:t>
            </a:r>
            <a:r>
              <a:rPr lang="ru-RU" sz="1400" dirty="0">
                <a:ea typeface="Calibri"/>
                <a:cs typeface="Times New Roman"/>
              </a:rPr>
              <a:t/>
            </a:r>
            <a:br>
              <a:rPr lang="ru-RU" sz="1400" dirty="0">
                <a:ea typeface="Calibri"/>
                <a:cs typeface="Times New Roman"/>
              </a:rPr>
            </a:br>
            <a:endParaRPr lang="ru-RU" dirty="0"/>
          </a:p>
        </p:txBody>
      </p:sp>
      <p:sp>
        <p:nvSpPr>
          <p:cNvPr id="3" name="Объект 2"/>
          <p:cNvSpPr>
            <a:spLocks noGrp="1"/>
          </p:cNvSpPr>
          <p:nvPr>
            <p:ph idx="1"/>
          </p:nvPr>
        </p:nvSpPr>
        <p:spPr>
          <a:xfrm>
            <a:off x="3635896" y="273050"/>
            <a:ext cx="5050904" cy="5853113"/>
          </a:xfrm>
        </p:spPr>
        <p:txBody>
          <a:bodyPr>
            <a:noAutofit/>
          </a:bodyPr>
          <a:lstStyle/>
          <a:p>
            <a:r>
              <a:rPr lang="ru-RU" sz="1100" dirty="0"/>
              <a:t>Армия - это не просто быть 2 года вдали от родных. Армия - это школа мужества, где молодые парни не познав жизнь , учились справляться с любыми испытаниями , становиться сильными и выносливыми.</a:t>
            </a:r>
          </a:p>
          <a:p>
            <a:r>
              <a:rPr lang="ru-RU" sz="1100" dirty="0"/>
              <a:t>Мой папа, </a:t>
            </a:r>
            <a:r>
              <a:rPr lang="ru-RU" sz="1100" dirty="0" err="1"/>
              <a:t>Дигуров</a:t>
            </a:r>
            <a:r>
              <a:rPr lang="ru-RU" sz="1100" dirty="0"/>
              <a:t> Артур </a:t>
            </a:r>
            <a:r>
              <a:rPr lang="ru-RU" sz="1100" dirty="0" err="1"/>
              <a:t>Казбекович</a:t>
            </a:r>
            <a:r>
              <a:rPr lang="ru-RU" sz="1100" dirty="0"/>
              <a:t>, проходил службу в рядах Вооруженных сил Советской армии  в Туркестанском военном  округе              с 1987 по 1989 г . Изначально был призван на 6 месяцев в учебный центр            в г. Ашхабаде. После окончания учебного центра ,в звании младшего  сержанта , его отправили в г. Кушка в танковый полк. В 1988 году, когда начался вывод войск из Афганистана, их часть перекинули в Кировскую область г. Омутнинск, </a:t>
            </a:r>
            <a:br>
              <a:rPr lang="ru-RU" sz="1100" dirty="0"/>
            </a:br>
            <a:r>
              <a:rPr lang="ru-RU" sz="1100" dirty="0"/>
              <a:t>Я попросила папу рассказать что-нибудь интересное из своей солдатской жизни. Мне стало интересно, что же ему больше всего запомнилось. </a:t>
            </a:r>
            <a:r>
              <a:rPr lang="ru-RU" sz="1100" dirty="0" smtClean="0"/>
              <a:t> Советское </a:t>
            </a:r>
            <a:r>
              <a:rPr lang="ru-RU" sz="1100" dirty="0"/>
              <a:t>время служба в Армии была почетной обязанностью каждого гражданина. Молодежь сама стремилась исполнить долг перед Родиной . </a:t>
            </a:r>
            <a:br>
              <a:rPr lang="ru-RU" sz="1100" dirty="0"/>
            </a:br>
            <a:r>
              <a:rPr lang="ru-RU" sz="1100" dirty="0"/>
              <a:t>Однажды  объявили учебную тревогу, на которой папа должен был пройти несколько препятствий на танке.</a:t>
            </a:r>
            <a:br>
              <a:rPr lang="ru-RU" sz="1100" dirty="0"/>
            </a:br>
            <a:r>
              <a:rPr lang="ru-RU" sz="1100" dirty="0"/>
              <a:t>Папа рассказывает , когда он сел впервые в танк были двоякие чувства: чувство страха, поскольку ему предстоит знакомиться с новой техникой </a:t>
            </a:r>
            <a:r>
              <a:rPr lang="ru-RU" sz="1100" dirty="0" smtClean="0"/>
              <a:t>;   </a:t>
            </a:r>
            <a:r>
              <a:rPr lang="ru-RU" sz="1100" dirty="0"/>
              <a:t>и чувства гордости и обязанности перед Родиной... </a:t>
            </a:r>
            <a:br>
              <a:rPr lang="ru-RU" sz="1100" dirty="0"/>
            </a:br>
            <a:r>
              <a:rPr lang="ru-RU" sz="1100" dirty="0"/>
              <a:t>Сев в танк он осматривал все внутри, что и как работает, танк был оснащен всем необходимым вооружением , была педаль тормоза , газа , и рычаг, который открывает огонь... </a:t>
            </a:r>
            <a:br>
              <a:rPr lang="ru-RU" sz="1100" dirty="0"/>
            </a:br>
            <a:r>
              <a:rPr lang="ru-RU" sz="1100" dirty="0"/>
              <a:t>Командир роты сказал, чтобы он на танке прошел несколько препятствий... Пройти через воду , через учебные мины... </a:t>
            </a:r>
            <a:br>
              <a:rPr lang="ru-RU" sz="1100" dirty="0"/>
            </a:br>
            <a:r>
              <a:rPr lang="ru-RU" sz="1100" dirty="0"/>
              <a:t>Нажав газ ,первое водяное препятствие танк прошел успешно , чему папа был рад .Второе учебное минное поле тоже было пройдено успешно , чему рассказывает папа, был удивлен . Третье препятствие провела его рота , взяв автоматы и начав стрелять в предполагаемого противника. Предполагаемый враг был уничтожен . Задача , поставленная командиром была выполнена! </a:t>
            </a:r>
            <a:br>
              <a:rPr lang="ru-RU" sz="1100" dirty="0"/>
            </a:br>
            <a:r>
              <a:rPr lang="ru-RU" sz="1100" dirty="0" smtClean="0"/>
              <a:t>                                  </a:t>
            </a:r>
            <a:r>
              <a:rPr lang="ru-RU" sz="1100" dirty="0" err="1" smtClean="0"/>
              <a:t>Дигурова</a:t>
            </a:r>
            <a:r>
              <a:rPr lang="ru-RU" sz="1100" dirty="0" smtClean="0"/>
              <a:t>  </a:t>
            </a:r>
            <a:r>
              <a:rPr lang="ru-RU" sz="1100" dirty="0"/>
              <a:t>Диана</a:t>
            </a:r>
          </a:p>
          <a:p>
            <a:endParaRPr lang="ru-RU" sz="1100" dirty="0"/>
          </a:p>
        </p:txBody>
      </p:sp>
      <p:sp>
        <p:nvSpPr>
          <p:cNvPr id="4" name="Текст 3"/>
          <p:cNvSpPr>
            <a:spLocks noGrp="1"/>
          </p:cNvSpPr>
          <p:nvPr>
            <p:ph type="body" sz="half" idx="2"/>
          </p:nvPr>
        </p:nvSpPr>
        <p:spPr/>
        <p:txBody>
          <a:bodyPr/>
          <a:lstStyle/>
          <a:p>
            <a:endParaRPr lang="ru-RU" dirty="0"/>
          </a:p>
        </p:txBody>
      </p:sp>
      <p:pic>
        <p:nvPicPr>
          <p:cNvPr id="5" name="Рисунок 4" descr="C:\Users\Учитель\Desktop\image1.png"/>
          <p:cNvPicPr/>
          <p:nvPr/>
        </p:nvPicPr>
        <p:blipFill rotWithShape="1">
          <a:blip r:embed="rId3">
            <a:extLst>
              <a:ext uri="{28A0092B-C50C-407E-A947-70E740481C1C}">
                <a14:useLocalDpi xmlns:a14="http://schemas.microsoft.com/office/drawing/2010/main" val="0"/>
              </a:ext>
            </a:extLst>
          </a:blip>
          <a:srcRect l="7741" r="7738"/>
          <a:stretch/>
        </p:blipFill>
        <p:spPr bwMode="auto">
          <a:xfrm>
            <a:off x="395536" y="692696"/>
            <a:ext cx="3168352" cy="53285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3355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3050"/>
            <a:ext cx="3008313" cy="707678"/>
          </a:xfrm>
        </p:spPr>
        <p:txBody>
          <a:bodyPr/>
          <a:lstStyle/>
          <a:p>
            <a:pPr algn="ctr"/>
            <a:r>
              <a:rPr lang="ru-RU" dirty="0"/>
              <a:t> </a:t>
            </a:r>
            <a:r>
              <a:rPr lang="ru-RU" dirty="0" err="1"/>
              <a:t>Лепшоков</a:t>
            </a:r>
            <a:r>
              <a:rPr lang="ru-RU" dirty="0"/>
              <a:t>  </a:t>
            </a:r>
            <a:r>
              <a:rPr lang="ru-RU" dirty="0" err="1"/>
              <a:t>Ансар</a:t>
            </a:r>
            <a:r>
              <a:rPr lang="ru-RU" dirty="0"/>
              <a:t> </a:t>
            </a:r>
            <a:r>
              <a:rPr lang="ru-RU" dirty="0" err="1"/>
              <a:t>Хасанович</a:t>
            </a:r>
            <a:r>
              <a:rPr lang="ru-RU" dirty="0"/>
              <a:t> </a:t>
            </a:r>
            <a:endParaRPr lang="ru-RU" dirty="0"/>
          </a:p>
        </p:txBody>
      </p:sp>
      <p:sp>
        <p:nvSpPr>
          <p:cNvPr id="3" name="Объект 2"/>
          <p:cNvSpPr>
            <a:spLocks noGrp="1"/>
          </p:cNvSpPr>
          <p:nvPr>
            <p:ph idx="1"/>
          </p:nvPr>
        </p:nvSpPr>
        <p:spPr>
          <a:xfrm>
            <a:off x="4716016" y="273050"/>
            <a:ext cx="3970784" cy="5853113"/>
          </a:xfrm>
        </p:spPr>
        <p:txBody>
          <a:bodyPr>
            <a:normAutofit fontScale="40000" lnSpcReduction="20000"/>
          </a:bodyPr>
          <a:lstStyle/>
          <a:p>
            <a:endParaRPr lang="ru-RU" dirty="0" smtClean="0"/>
          </a:p>
          <a:p>
            <a:endParaRPr lang="ru-RU" dirty="0"/>
          </a:p>
          <a:p>
            <a:endParaRPr lang="ru-RU" dirty="0" smtClean="0"/>
          </a:p>
          <a:p>
            <a:r>
              <a:rPr lang="ru-RU" dirty="0" smtClean="0"/>
              <a:t> </a:t>
            </a:r>
            <a:r>
              <a:rPr lang="ru-RU" dirty="0"/>
              <a:t>Когда  мой папа получил повестку на </a:t>
            </a:r>
            <a:r>
              <a:rPr lang="ru-RU" dirty="0" smtClean="0"/>
              <a:t>срочную </a:t>
            </a:r>
            <a:r>
              <a:rPr lang="ru-RU" dirty="0"/>
              <a:t>военную службу сроком на 2 </a:t>
            </a:r>
            <a:r>
              <a:rPr lang="ru-RU" dirty="0" smtClean="0"/>
              <a:t>года, он </a:t>
            </a:r>
            <a:r>
              <a:rPr lang="ru-RU" dirty="0"/>
              <a:t>был очень </a:t>
            </a:r>
            <a:r>
              <a:rPr lang="ru-RU" dirty="0" smtClean="0"/>
              <a:t>счастлив.</a:t>
            </a:r>
            <a:r>
              <a:rPr lang="ru-RU" dirty="0"/>
              <a:t>	</a:t>
            </a:r>
            <a:endParaRPr lang="ru-RU" dirty="0" smtClean="0"/>
          </a:p>
          <a:p>
            <a:r>
              <a:rPr lang="ru-RU" dirty="0"/>
              <a:t> </a:t>
            </a:r>
            <a:r>
              <a:rPr lang="ru-RU" dirty="0" smtClean="0"/>
              <a:t>   </a:t>
            </a:r>
            <a:r>
              <a:rPr lang="ru-RU" dirty="0"/>
              <a:t>С утра день начался  в обычном армейском режиме , но именно этот день </a:t>
            </a:r>
            <a:r>
              <a:rPr lang="ru-RU" dirty="0" smtClean="0"/>
              <a:t> </a:t>
            </a:r>
            <a:r>
              <a:rPr lang="ru-RU" dirty="0"/>
              <a:t>запомнился, случаем на стрельбище. Во время  военных учений на стрельбище  произошел несчастный случай </a:t>
            </a:r>
            <a:r>
              <a:rPr lang="ru-RU" dirty="0" smtClean="0"/>
              <a:t>с </a:t>
            </a:r>
            <a:r>
              <a:rPr lang="ru-RU" dirty="0"/>
              <a:t>сослуживцем и товарищем . </a:t>
            </a:r>
          </a:p>
          <a:p>
            <a:r>
              <a:rPr lang="ru-RU" dirty="0"/>
              <a:t>	Во время учений  в руках у него была граната.  Он  прижал спусковой  рычаг и выдернул кольцо. Отпустил рычаг . Раздался  хлопок,  и пошел дымок .  " Да кидай </a:t>
            </a:r>
            <a:r>
              <a:rPr lang="ru-RU" dirty="0" smtClean="0"/>
              <a:t>же, </a:t>
            </a:r>
            <a:r>
              <a:rPr lang="ru-RU" dirty="0"/>
              <a:t>"-- закричал ему </a:t>
            </a:r>
            <a:r>
              <a:rPr lang="ru-RU" dirty="0" smtClean="0"/>
              <a:t>папа. </a:t>
            </a:r>
            <a:r>
              <a:rPr lang="ru-RU" dirty="0"/>
              <a:t>Он неловко нагнулся в окопе  и  в самую последнюю секунду закинул , но было слишком поздно . Окровавленная кисть как-то неестественно торчала, а сам товарищ был в бессознательном состоянии. Не мешкая ни секунды, </a:t>
            </a:r>
            <a:r>
              <a:rPr lang="ru-RU" dirty="0" smtClean="0"/>
              <a:t>папа </a:t>
            </a:r>
            <a:r>
              <a:rPr lang="ru-RU" dirty="0"/>
              <a:t>перетянул  руку выше раны , ремнем .    Когда он немного пришел в </a:t>
            </a:r>
            <a:r>
              <a:rPr lang="ru-RU" dirty="0" smtClean="0"/>
              <a:t>себя, папа побежал  </a:t>
            </a:r>
            <a:r>
              <a:rPr lang="ru-RU" dirty="0"/>
              <a:t>в полевой госпиталь за помощью.  Конечно , ему оказали медицинскую помощь  и перевели  в военный госпиталь.  </a:t>
            </a:r>
          </a:p>
          <a:p>
            <a:r>
              <a:rPr lang="ru-RU" dirty="0"/>
              <a:t>      Папа рассказывал, что он очень сильно испугался но он не смог оставить товарища в беде и не жалеет об этом.</a:t>
            </a:r>
          </a:p>
          <a:p>
            <a:r>
              <a:rPr lang="ru-RU" dirty="0"/>
              <a:t>	</a:t>
            </a:r>
          </a:p>
          <a:p>
            <a:r>
              <a:rPr lang="ru-RU" dirty="0"/>
              <a:t> </a:t>
            </a:r>
          </a:p>
          <a:p>
            <a:r>
              <a:rPr lang="ru-RU" dirty="0" smtClean="0"/>
              <a:t>                           </a:t>
            </a:r>
            <a:r>
              <a:rPr lang="ru-RU" dirty="0" err="1" smtClean="0"/>
              <a:t>Лепшокова</a:t>
            </a:r>
            <a:r>
              <a:rPr lang="ru-RU" dirty="0" smtClean="0"/>
              <a:t> </a:t>
            </a:r>
            <a:r>
              <a:rPr lang="ru-RU" dirty="0"/>
              <a:t>Альбина  7 в класс</a:t>
            </a:r>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мадина\Desktop\IMG_3374 — копия.JPG"/>
          <p:cNvPicPr/>
          <p:nvPr/>
        </p:nvPicPr>
        <p:blipFill>
          <a:blip r:embed="rId3"/>
          <a:srcRect/>
          <a:stretch>
            <a:fillRect/>
          </a:stretch>
        </p:blipFill>
        <p:spPr bwMode="auto">
          <a:xfrm>
            <a:off x="899592" y="1052736"/>
            <a:ext cx="3816424" cy="4752528"/>
          </a:xfrm>
          <a:prstGeom prst="rect">
            <a:avLst/>
          </a:prstGeom>
          <a:noFill/>
          <a:ln w="9525">
            <a:noFill/>
            <a:miter lim="800000"/>
            <a:headEnd/>
            <a:tailEnd/>
          </a:ln>
        </p:spPr>
      </p:pic>
    </p:spTree>
    <p:extLst>
      <p:ext uri="{BB962C8B-B14F-4D97-AF65-F5344CB8AC3E}">
        <p14:creationId xmlns:p14="http://schemas.microsoft.com/office/powerpoint/2010/main" val="4072097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3050"/>
            <a:ext cx="3008313" cy="779686"/>
          </a:xfrm>
        </p:spPr>
        <p:txBody>
          <a:bodyPr/>
          <a:lstStyle/>
          <a:p>
            <a:pPr algn="ctr"/>
            <a:r>
              <a:rPr lang="ru-RU" dirty="0"/>
              <a:t>Максим Александрович </a:t>
            </a:r>
            <a:r>
              <a:rPr lang="ru-RU" dirty="0" err="1" smtClean="0"/>
              <a:t>Корабейников</a:t>
            </a:r>
            <a:endParaRPr lang="ru-RU" dirty="0"/>
          </a:p>
        </p:txBody>
      </p:sp>
      <p:sp>
        <p:nvSpPr>
          <p:cNvPr id="3" name="Объект 2"/>
          <p:cNvSpPr>
            <a:spLocks noGrp="1"/>
          </p:cNvSpPr>
          <p:nvPr>
            <p:ph idx="1"/>
          </p:nvPr>
        </p:nvSpPr>
        <p:spPr>
          <a:xfrm>
            <a:off x="3635896" y="273050"/>
            <a:ext cx="5050904" cy="5853113"/>
          </a:xfrm>
        </p:spPr>
        <p:txBody>
          <a:bodyPr>
            <a:normAutofit fontScale="47500" lnSpcReduction="20000"/>
          </a:bodyPr>
          <a:lstStyle/>
          <a:p>
            <a:endParaRPr lang="ru-RU" dirty="0" smtClean="0"/>
          </a:p>
          <a:p>
            <a:r>
              <a:rPr lang="ru-RU" dirty="0" smtClean="0"/>
              <a:t> </a:t>
            </a:r>
            <a:r>
              <a:rPr lang="ru-RU" dirty="0"/>
              <a:t>Мой брат Максим Александрович </a:t>
            </a:r>
            <a:r>
              <a:rPr lang="ru-RU" dirty="0" err="1" smtClean="0"/>
              <a:t>Корабейников</a:t>
            </a:r>
            <a:r>
              <a:rPr lang="ru-RU" dirty="0" smtClean="0"/>
              <a:t> </a:t>
            </a:r>
            <a:r>
              <a:rPr lang="ru-RU" dirty="0"/>
              <a:t>который прошёл военную подготовку ещё когда ему было 18 лет. Я почувствовал себя взрослым , ответственным ,  готовым  служить своей Отчизне рассказывал мои брат.</a:t>
            </a:r>
          </a:p>
          <a:p>
            <a:r>
              <a:rPr lang="ru-RU" dirty="0"/>
              <a:t>      Прибыв в военную часть, у меня начались  армейские будни. С утра день начался  в обычном армейском режиме , но именно этот день мне запомнился, случаем на стрельбище. </a:t>
            </a:r>
          </a:p>
          <a:p>
            <a:r>
              <a:rPr lang="ru-RU" dirty="0"/>
              <a:t>     Во время  военных учений на стрельбище  произошел несчастный случай с моим сослуживцем . Во время учении граната случайно попала рядом с нами и взорвалась. Осколки задели моего сослуживца, и он упал, я быстра подбежал к нему и увидел,  что он  был в бессознательном состоянии. . Не мешкая ни секунды, я перетянул  руку выше раны , ремнем .   К нам бежал фельдшер, вызванный по рации.  Я,  с товарищами положив  раненого на носилки,   побежали  в полевой госпиталь .  Конечно , ему оказали медицинскую помощь  и перевели  в военный госпиталь.  В госпитале ему оказали помощь, и он пришёл в себя и ему стало лучше.</a:t>
            </a:r>
          </a:p>
          <a:p>
            <a:r>
              <a:rPr lang="ru-RU" dirty="0"/>
              <a:t>        Брат  рассказывал , что ему   за оказанную  вовремя помощь , перед строем была объявлена благодарность.</a:t>
            </a:r>
          </a:p>
          <a:p>
            <a:r>
              <a:rPr lang="ru-RU" dirty="0"/>
              <a:t> </a:t>
            </a:r>
          </a:p>
          <a:p>
            <a:r>
              <a:rPr lang="ru-RU" dirty="0"/>
              <a:t>     </a:t>
            </a:r>
          </a:p>
          <a:p>
            <a:r>
              <a:rPr lang="ru-RU" b="1" dirty="0" err="1"/>
              <a:t>Исмаилова</a:t>
            </a:r>
            <a:r>
              <a:rPr lang="ru-RU" b="1" dirty="0"/>
              <a:t> </a:t>
            </a:r>
            <a:r>
              <a:rPr lang="ru-RU" b="1" dirty="0" err="1"/>
              <a:t>Аделина</a:t>
            </a:r>
            <a:r>
              <a:rPr lang="ru-RU" b="1" dirty="0"/>
              <a:t> 7 «В» класс</a:t>
            </a:r>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мадина\Desktop\IMG_3367.JPG"/>
          <p:cNvPicPr/>
          <p:nvPr/>
        </p:nvPicPr>
        <p:blipFill>
          <a:blip r:embed="rId3"/>
          <a:srcRect/>
          <a:stretch>
            <a:fillRect/>
          </a:stretch>
        </p:blipFill>
        <p:spPr bwMode="auto">
          <a:xfrm>
            <a:off x="490099" y="1196752"/>
            <a:ext cx="3312368" cy="4176464"/>
          </a:xfrm>
          <a:prstGeom prst="rect">
            <a:avLst/>
          </a:prstGeom>
          <a:noFill/>
          <a:ln w="9525">
            <a:noFill/>
            <a:miter lim="800000"/>
            <a:headEnd/>
            <a:tailEnd/>
          </a:ln>
        </p:spPr>
      </p:pic>
    </p:spTree>
    <p:extLst>
      <p:ext uri="{BB962C8B-B14F-4D97-AF65-F5344CB8AC3E}">
        <p14:creationId xmlns:p14="http://schemas.microsoft.com/office/powerpoint/2010/main" val="1660048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a:xfrm>
            <a:off x="457200" y="273050"/>
            <a:ext cx="4042792" cy="1162050"/>
          </a:xfrm>
        </p:spPr>
        <p:txBody>
          <a:bodyPr>
            <a:normAutofit/>
          </a:bodyPr>
          <a:lstStyle/>
          <a:p>
            <a:pPr algn="ctr"/>
            <a:r>
              <a:rPr lang="ru-RU" dirty="0" err="1">
                <a:effectLst>
                  <a:outerShdw blurRad="50800" algn="tl">
                    <a:srgbClr val="000000"/>
                  </a:outerShdw>
                </a:effectLst>
              </a:rPr>
              <a:t>Бадахов</a:t>
            </a:r>
            <a:r>
              <a:rPr lang="ru-RU" dirty="0">
                <a:effectLst>
                  <a:outerShdw blurRad="50800" algn="tl">
                    <a:srgbClr val="000000"/>
                  </a:outerShdw>
                </a:effectLst>
              </a:rPr>
              <a:t> </a:t>
            </a:r>
            <a:r>
              <a:rPr lang="ru-RU" dirty="0" err="1">
                <a:effectLst>
                  <a:outerShdw blurRad="50800" algn="tl">
                    <a:srgbClr val="000000"/>
                  </a:outerShdw>
                </a:effectLst>
              </a:rPr>
              <a:t>Хамзат</a:t>
            </a:r>
            <a:r>
              <a:rPr lang="ru-RU" dirty="0">
                <a:effectLst>
                  <a:outerShdw blurRad="50800" algn="tl">
                    <a:srgbClr val="000000"/>
                  </a:outerShdw>
                </a:effectLst>
              </a:rPr>
              <a:t> </a:t>
            </a:r>
            <a:r>
              <a:rPr lang="ru-RU" dirty="0" err="1">
                <a:effectLst>
                  <a:outerShdw blurRad="50800" algn="tl">
                    <a:srgbClr val="000000"/>
                  </a:outerShdw>
                </a:effectLst>
              </a:rPr>
              <a:t>Ибраевич</a:t>
            </a:r>
            <a:r>
              <a:rPr lang="ru-RU" dirty="0"/>
              <a:t/>
            </a:r>
            <a:br>
              <a:rPr lang="ru-RU" dirty="0"/>
            </a:br>
            <a:r>
              <a:rPr lang="ru-RU" dirty="0">
                <a:effectLst>
                  <a:outerShdw blurRad="50800" algn="tl">
                    <a:srgbClr val="000000"/>
                  </a:outerShdw>
                </a:effectLst>
              </a:rPr>
              <a:t> (1917-1996) </a:t>
            </a:r>
            <a:r>
              <a:rPr lang="ru-RU" dirty="0"/>
              <a:t/>
            </a:r>
            <a:br>
              <a:rPr lang="ru-RU" dirty="0"/>
            </a:br>
            <a:endParaRPr lang="ru-RU" dirty="0"/>
          </a:p>
        </p:txBody>
      </p:sp>
      <p:sp>
        <p:nvSpPr>
          <p:cNvPr id="6" name="Объект 5"/>
          <p:cNvSpPr>
            <a:spLocks noGrp="1"/>
          </p:cNvSpPr>
          <p:nvPr>
            <p:ph idx="1"/>
          </p:nvPr>
        </p:nvSpPr>
        <p:spPr>
          <a:xfrm>
            <a:off x="4644008" y="273050"/>
            <a:ext cx="4042792" cy="5853113"/>
          </a:xfrm>
        </p:spPr>
        <p:txBody>
          <a:bodyPr>
            <a:normAutofit fontScale="25000" lnSpcReduction="20000"/>
          </a:bodyPr>
          <a:lstStyle/>
          <a:p>
            <a:r>
              <a:rPr lang="ru-RU" dirty="0" smtClean="0"/>
              <a:t>     </a:t>
            </a:r>
            <a:r>
              <a:rPr lang="ru-RU" sz="4000" dirty="0" smtClean="0"/>
              <a:t>Великая </a:t>
            </a:r>
            <a:r>
              <a:rPr lang="ru-RU" sz="4000" dirty="0"/>
              <a:t>Отечественная война оставила глубокий неизгладимый след в судьбе каждой семьи. Вот и в нашей семье есть родственник, который воевал. О нем я и хочу рассказать. Мой дедушка рассказывал нам и теперь мы будем рассказывать о нем своим детям.  </a:t>
            </a:r>
            <a:r>
              <a:rPr lang="ru-RU" sz="4000" dirty="0" err="1"/>
              <a:t>Бадахов</a:t>
            </a:r>
            <a:r>
              <a:rPr lang="ru-RU" sz="4000" dirty="0"/>
              <a:t> </a:t>
            </a:r>
            <a:r>
              <a:rPr lang="ru-RU" sz="4000" dirty="0" err="1"/>
              <a:t>Хамзат</a:t>
            </a:r>
            <a:r>
              <a:rPr lang="ru-RU" sz="4000" dirty="0"/>
              <a:t> </a:t>
            </a:r>
            <a:r>
              <a:rPr lang="ru-RU" sz="4000" dirty="0" err="1"/>
              <a:t>Ибраевич</a:t>
            </a:r>
            <a:r>
              <a:rPr lang="ru-RU" sz="4000" dirty="0"/>
              <a:t> – наш родственник, (1917-1996) ветеран Великой Отечественной войны, Герой Российской Федерации.  </a:t>
            </a:r>
            <a:br>
              <a:rPr lang="ru-RU" sz="4000" dirty="0"/>
            </a:br>
            <a:r>
              <a:rPr lang="ru-RU" sz="4000" dirty="0"/>
              <a:t>       В 1937 г. добровольно ушел на службу в Красную Армию и поступил в Тамбовское военное кавалерийское училище, которое окончил с отличием в 1939 г. Высокий, стройный, бравый лейтенант, один из лучших выпускников училища сразу был назначен командиром эскадрона и отправился для прохождения дальнейшей службы на Дальний Восток, где почти три года прослужил в 31-й кавалерийской дивизии. Свою первую правительственную награду - Орден Отечественной войны 1-й степени - </a:t>
            </a:r>
            <a:r>
              <a:rPr lang="ru-RU" sz="4000" dirty="0" err="1"/>
              <a:t>Бадахов</a:t>
            </a:r>
            <a:r>
              <a:rPr lang="ru-RU" sz="4000" dirty="0"/>
              <a:t> </a:t>
            </a:r>
            <a:r>
              <a:rPr lang="ru-RU" sz="4000" dirty="0" err="1"/>
              <a:t>Хамзат</a:t>
            </a:r>
            <a:r>
              <a:rPr lang="ru-RU" sz="4000" dirty="0"/>
              <a:t> </a:t>
            </a:r>
            <a:r>
              <a:rPr lang="ru-RU" sz="4000" dirty="0" err="1"/>
              <a:t>Ибраевич</a:t>
            </a:r>
            <a:r>
              <a:rPr lang="ru-RU" sz="4000" dirty="0"/>
              <a:t> получил 18 октября 1943 г.  </a:t>
            </a:r>
          </a:p>
          <a:p>
            <a:r>
              <a:rPr lang="ru-RU" sz="4000" dirty="0"/>
              <a:t>        Он рассказывал моему дедушке о многом, но я хочу рассказать об одном дне, который мне больше всего запомнился. Это один из дней, когда он совершил подвиг, за который, впоследствии,  был награжден медалью.</a:t>
            </a:r>
            <a:br>
              <a:rPr lang="ru-RU" sz="4000" dirty="0"/>
            </a:br>
            <a:r>
              <a:rPr lang="ru-RU" sz="4000" dirty="0"/>
              <a:t>        В наградном листе его боевой подвиг описывается следующим образом: «Товарищ  </a:t>
            </a:r>
            <a:r>
              <a:rPr lang="ru-RU" sz="4000" dirty="0" err="1"/>
              <a:t>Бадахов</a:t>
            </a:r>
            <a:r>
              <a:rPr lang="ru-RU" sz="4000" dirty="0"/>
              <a:t>, будучи командиром 4-го эскадрона 7-го гвардейского кавалерийского полка, 9.10.1943 г. с эскадроном с ходу форсировал р. Тетерев с небольшими потерями для себя, продолжал преследовать отступающего противника и в числе первых ворвался в с. </a:t>
            </a:r>
            <a:r>
              <a:rPr lang="ru-RU" sz="4000" dirty="0" err="1"/>
              <a:t>Затонск</a:t>
            </a:r>
            <a:r>
              <a:rPr lang="ru-RU" sz="4000" dirty="0"/>
              <a:t>, уничтожив 40 солдат и офицеров противника, захватив несколько человек пленными. </a:t>
            </a:r>
            <a:br>
              <a:rPr lang="ru-RU" sz="4000" dirty="0"/>
            </a:br>
            <a:r>
              <a:rPr lang="ru-RU" sz="4000" dirty="0"/>
              <a:t>         В этом бою действовал исключительно храбро и решительно, личным примером мужества и отваги вселял в бойцов уверенность в успехе наступления. </a:t>
            </a:r>
            <a:br>
              <a:rPr lang="ru-RU" sz="4000" dirty="0"/>
            </a:br>
            <a:r>
              <a:rPr lang="ru-RU" sz="4000" dirty="0"/>
              <a:t>11 октября его эскадрон отразил несколько контратак противника в селе Красноводск, пытавшегося превосходящими силами потеснить наши подразделения. Только исключительная стойкость </a:t>
            </a:r>
            <a:r>
              <a:rPr lang="ru-RU" sz="4000" dirty="0" err="1"/>
              <a:t>Бадахова</a:t>
            </a:r>
            <a:r>
              <a:rPr lang="ru-RU" sz="4000" dirty="0"/>
              <a:t> сорвала замыслы гитлеровцев. В этом бою его эскадрон принял основной удар, но не сделал ни шагу назад». Все это говорит о том, что </a:t>
            </a:r>
            <a:r>
              <a:rPr lang="ru-RU" sz="4000" dirty="0" err="1"/>
              <a:t>Хамзат</a:t>
            </a:r>
            <a:r>
              <a:rPr lang="ru-RU" sz="4000" dirty="0"/>
              <a:t> был очень храбрым воином и с честью защищал свою страну от врагов. За всю службу он много раз совершал подвиги, многими медалями и орденами был награжден, а в  1995году. </a:t>
            </a:r>
            <a:r>
              <a:rPr lang="ru-RU" sz="4000" dirty="0" err="1"/>
              <a:t>Бадахову</a:t>
            </a:r>
            <a:r>
              <a:rPr lang="ru-RU" sz="4000" dirty="0"/>
              <a:t> </a:t>
            </a:r>
            <a:r>
              <a:rPr lang="ru-RU" sz="4000" dirty="0" err="1"/>
              <a:t>Хамзату</a:t>
            </a:r>
            <a:r>
              <a:rPr lang="ru-RU" sz="4000" dirty="0"/>
              <a:t> </a:t>
            </a:r>
            <a:r>
              <a:rPr lang="ru-RU" sz="4000" dirty="0" err="1"/>
              <a:t>Ибраевичу</a:t>
            </a:r>
            <a:r>
              <a:rPr lang="ru-RU" sz="4000" dirty="0"/>
              <a:t> за мужество и героизм, проявленные в борьбе с немецко-фашистскими захватчиками в Великой Отечественной войне 1941-1945 годов присвоено звание Героя Российской Федерации. </a:t>
            </a:r>
            <a:r>
              <a:rPr lang="ru-RU" sz="4000" dirty="0" err="1"/>
              <a:t>Хамзат</a:t>
            </a:r>
            <a:r>
              <a:rPr lang="ru-RU" sz="4000" dirty="0"/>
              <a:t> </a:t>
            </a:r>
            <a:r>
              <a:rPr lang="ru-RU" sz="4000" dirty="0" err="1"/>
              <a:t>Бадахов</a:t>
            </a:r>
            <a:r>
              <a:rPr lang="ru-RU" sz="4000" dirty="0"/>
              <a:t> дожил до этого радостного дня. Он умер в 1996 году.</a:t>
            </a:r>
          </a:p>
          <a:p>
            <a:r>
              <a:rPr lang="ru-RU" sz="4000" dirty="0"/>
              <a:t>        Я буду всегда помнить его подвиги.</a:t>
            </a:r>
          </a:p>
          <a:p>
            <a:r>
              <a:rPr lang="ru-RU" sz="4000" dirty="0"/>
              <a:t> </a:t>
            </a:r>
          </a:p>
          <a:p>
            <a:r>
              <a:rPr lang="ru-RU" sz="4000" dirty="0"/>
              <a:t>    </a:t>
            </a:r>
            <a:r>
              <a:rPr lang="ru-RU" sz="4000" dirty="0" err="1"/>
              <a:t>Айбазова</a:t>
            </a:r>
            <a:r>
              <a:rPr lang="ru-RU" sz="4000" dirty="0"/>
              <a:t> Джамиля  3 «Е» класс Лицей №1</a:t>
            </a:r>
          </a:p>
          <a:p>
            <a:pPr marL="0" indent="0">
              <a:buNone/>
            </a:pPr>
            <a:endParaRPr lang="ru-RU" dirty="0"/>
          </a:p>
        </p:txBody>
      </p:sp>
      <p:sp>
        <p:nvSpPr>
          <p:cNvPr id="7" name="Текст 6"/>
          <p:cNvSpPr>
            <a:spLocks noGrp="1"/>
          </p:cNvSpPr>
          <p:nvPr>
            <p:ph type="body" sz="half" idx="2"/>
          </p:nvPr>
        </p:nvSpPr>
        <p:spPr/>
        <p:txBody>
          <a:bodyPr/>
          <a:lstStyle/>
          <a:p>
            <a:endParaRPr lang="ru-RU" dirty="0"/>
          </a:p>
        </p:txBody>
      </p:sp>
      <p:pic>
        <p:nvPicPr>
          <p:cNvPr id="8" name="Рисунок 7" descr="https://pp.userapi.com/c9694/u17221486/108525711/x_7b60e03c.jpg"/>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4464496" cy="4392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83576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779912" y="273050"/>
            <a:ext cx="4906888" cy="5853113"/>
          </a:xfrm>
        </p:spPr>
        <p:txBody>
          <a:bodyPr>
            <a:normAutofit fontScale="47500" lnSpcReduction="20000"/>
          </a:bodyPr>
          <a:lstStyle/>
          <a:p>
            <a:r>
              <a:rPr lang="ru-RU" dirty="0"/>
              <a:t>Мой дядя, </a:t>
            </a:r>
            <a:r>
              <a:rPr lang="ru-RU" b="1" dirty="0" err="1"/>
              <a:t>Уртенов</a:t>
            </a:r>
            <a:r>
              <a:rPr lang="ru-RU" b="1" dirty="0"/>
              <a:t> </a:t>
            </a:r>
            <a:r>
              <a:rPr lang="ru-RU" b="1" dirty="0" err="1"/>
              <a:t>Тохтар</a:t>
            </a:r>
            <a:r>
              <a:rPr lang="ru-RU" b="1" dirty="0"/>
              <a:t> </a:t>
            </a:r>
            <a:r>
              <a:rPr lang="ru-RU" b="1" dirty="0" err="1"/>
              <a:t>Мухтарович</a:t>
            </a:r>
            <a:r>
              <a:rPr lang="ru-RU" dirty="0"/>
              <a:t>, служил в армии с 1971 по 1973 гг. призвался в город Ставрополь, там закончил школу младших специалистов в звании сержанта, после чего его отправили в город Котельниково Волгоградской области, где служил в </a:t>
            </a:r>
            <a:r>
              <a:rPr lang="ru-RU" dirty="0" err="1"/>
              <a:t>Качинском</a:t>
            </a:r>
            <a:r>
              <a:rPr lang="ru-RU" dirty="0"/>
              <a:t> высшем  военном училище летчиков, в должности начальника контрольно- технического пункта. </a:t>
            </a:r>
          </a:p>
          <a:p>
            <a:r>
              <a:rPr lang="ru-RU" dirty="0" smtClean="0"/>
              <a:t>Вот его рассказ. Однажды </a:t>
            </a:r>
            <a:r>
              <a:rPr lang="ru-RU" dirty="0"/>
              <a:t>к нам в часть приехали  на тренировки две спортсменки-парашютистки, рассказывал дядя. К месту тренировки их повез автобус в сопровождении двух офицеров и карета скорой помощи, т.к. я был начальником КТП, то на служебной машине вез их снаряжения. Для спортсменок подготовили место приземления и подняли в воздух на самолете, мы наблюдали за прыжком в непосредственной близости к месту их спуска, одна спортсменка удачно приземлилась на разметку, но  в тот момент, когда вторая почти- что коснулась земли поднялся резкий ветер и парашют запутавшись в стропах стало уносить в сторону от разметки поднимая и ударяя девушку об землю. Военные,  наблюдавшие за случившимся, бросились к ней на помощь, но не могли догнать. Поняв, что так мы ничем ей не сможем помочь, я поехал на перерез,   догнал парашют и чтобы остановить его наехал на него колесами. Когда я вышел из машины, к нам подъехала скорая помощь. После этого случая мне объявили благодарность за «не оставление в беде нуждающегося</a:t>
            </a:r>
            <a:r>
              <a:rPr lang="ru-RU" dirty="0" smtClean="0"/>
              <a:t>»</a:t>
            </a:r>
          </a:p>
          <a:p>
            <a:r>
              <a:rPr lang="ru-RU" dirty="0"/>
              <a:t> </a:t>
            </a:r>
            <a:r>
              <a:rPr lang="ru-RU" dirty="0" smtClean="0"/>
              <a:t>                                             </a:t>
            </a:r>
            <a:r>
              <a:rPr lang="ru-RU" dirty="0" err="1"/>
              <a:t>Уртенов</a:t>
            </a:r>
            <a:r>
              <a:rPr lang="ru-RU" dirty="0"/>
              <a:t> Шамиль. 5а</a:t>
            </a:r>
          </a:p>
          <a:p>
            <a:endParaRPr lang="ru-RU" dirty="0"/>
          </a:p>
        </p:txBody>
      </p:sp>
      <p:sp>
        <p:nvSpPr>
          <p:cNvPr id="4" name="Текст 3"/>
          <p:cNvSpPr>
            <a:spLocks noGrp="1"/>
          </p:cNvSpPr>
          <p:nvPr>
            <p:ph type="body" sz="half" idx="2"/>
          </p:nvPr>
        </p:nvSpPr>
        <p:spPr/>
        <p:txBody>
          <a:bodyPr/>
          <a:lstStyle/>
          <a:p>
            <a:endParaRPr lang="ru-RU" dirty="0"/>
          </a:p>
        </p:txBody>
      </p:sp>
      <p:pic>
        <p:nvPicPr>
          <p:cNvPr id="3074" name="Picture 2" descr="IMG-20180223-WA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4664"/>
            <a:ext cx="3672408"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313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427984" y="658241"/>
            <a:ext cx="4258816" cy="5853113"/>
          </a:xfrm>
        </p:spPr>
        <p:txBody>
          <a:bodyPr>
            <a:normAutofit fontScale="47500" lnSpcReduction="20000"/>
          </a:bodyPr>
          <a:lstStyle/>
          <a:p>
            <a:r>
              <a:rPr lang="ru-RU" b="1" dirty="0" err="1"/>
              <a:t>Мамчуев</a:t>
            </a:r>
            <a:r>
              <a:rPr lang="ru-RU" b="1" dirty="0"/>
              <a:t>   Мусса   </a:t>
            </a:r>
            <a:r>
              <a:rPr lang="ru-RU" b="1" dirty="0" err="1"/>
              <a:t>Хочаевич</a:t>
            </a:r>
            <a:r>
              <a:rPr lang="ru-RU" b="1" dirty="0"/>
              <a:t>  </a:t>
            </a:r>
            <a:r>
              <a:rPr lang="ru-RU" dirty="0"/>
              <a:t>родился  22  октября  1922  года в ауле Учкулан, в семье колхозника. Он был призван  в  Красную армию 16 июня 1941 года за  пять дней, до начало  войны. Служить он попал в кавалерийскую дивизию. От кавалерийской дивизии, где служил  мой прадедушка,  через 6  месяцев   осталось мало бойцов, а в  одном из боев  он был ранен.</a:t>
            </a:r>
          </a:p>
          <a:p>
            <a:r>
              <a:rPr lang="ru-RU" dirty="0" err="1"/>
              <a:t>Мамчуев</a:t>
            </a:r>
            <a:r>
              <a:rPr lang="ru-RU" dirty="0"/>
              <a:t> Мусса </a:t>
            </a:r>
            <a:r>
              <a:rPr lang="ru-RU" dirty="0" err="1"/>
              <a:t>Хочаевич</a:t>
            </a:r>
            <a:r>
              <a:rPr lang="ru-RU" dirty="0"/>
              <a:t> прошел войну  пулеметчиком, он был в звании рядового 72-го кавалерийского полка,9-ой  кавалерийской дивизии.  День  Победы рассказывал прадедушка, он  встретил в Чехословакии. За боевые заслуги  он был  награжден многими орденами и медалями.</a:t>
            </a:r>
          </a:p>
          <a:p>
            <a:r>
              <a:rPr lang="ru-RU" dirty="0"/>
              <a:t>Он был демобилизован  в 1947 году. Но он тогда еще  не знал, что карачаевский народ был выслан в Среднюю Азию. То, что ему надо ехать искать своих родных в Казахстан сообщил ему командир части. После очень долгих поисков он нашел своих родных.</a:t>
            </a:r>
          </a:p>
          <a:p>
            <a:r>
              <a:rPr lang="ru-RU" dirty="0" err="1"/>
              <a:t>Мамчуев</a:t>
            </a:r>
            <a:r>
              <a:rPr lang="ru-RU" dirty="0"/>
              <a:t> Мусса </a:t>
            </a:r>
            <a:r>
              <a:rPr lang="ru-RU" dirty="0" err="1"/>
              <a:t>Хочаевич</a:t>
            </a:r>
            <a:r>
              <a:rPr lang="ru-RU" dirty="0"/>
              <a:t> скончался 7 мая 2006 года. Он не дожил 2-х дней до 61 –ой годовщины со Дня Победы.</a:t>
            </a:r>
          </a:p>
          <a:p>
            <a:r>
              <a:rPr lang="ru-RU" dirty="0"/>
              <a:t> </a:t>
            </a:r>
            <a:r>
              <a:rPr lang="ru-RU" dirty="0" smtClean="0"/>
              <a:t>                                            </a:t>
            </a:r>
            <a:r>
              <a:rPr lang="ru-RU" dirty="0" err="1"/>
              <a:t>Хубиева</a:t>
            </a:r>
            <a:r>
              <a:rPr lang="ru-RU" dirty="0"/>
              <a:t> А. 5а класс</a:t>
            </a:r>
          </a:p>
          <a:p>
            <a:endParaRPr lang="ru-RU" dirty="0"/>
          </a:p>
        </p:txBody>
      </p:sp>
      <p:sp>
        <p:nvSpPr>
          <p:cNvPr id="4" name="Текст 3"/>
          <p:cNvSpPr>
            <a:spLocks noGrp="1"/>
          </p:cNvSpPr>
          <p:nvPr>
            <p:ph type="body" sz="half" idx="2"/>
          </p:nvPr>
        </p:nvSpPr>
        <p:spPr/>
        <p:txBody>
          <a:bodyPr/>
          <a:lstStyle/>
          <a:p>
            <a:endParaRPr lang="ru-RU" dirty="0"/>
          </a:p>
        </p:txBody>
      </p:sp>
      <p:pic>
        <p:nvPicPr>
          <p:cNvPr id="4098" name="Picture 2" descr="IMG-20180223-WA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39" y="332656"/>
            <a:ext cx="4122131" cy="549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37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211960" y="273050"/>
            <a:ext cx="4474840" cy="5853113"/>
          </a:xfrm>
        </p:spPr>
        <p:txBody>
          <a:bodyPr>
            <a:normAutofit fontScale="47500" lnSpcReduction="20000"/>
          </a:bodyPr>
          <a:lstStyle/>
          <a:p>
            <a:endParaRPr lang="ru-RU" dirty="0" smtClean="0"/>
          </a:p>
          <a:p>
            <a:endParaRPr lang="ru-RU" dirty="0" smtClean="0"/>
          </a:p>
          <a:p>
            <a:r>
              <a:rPr lang="ru-RU" dirty="0" smtClean="0"/>
              <a:t> </a:t>
            </a:r>
            <a:r>
              <a:rPr lang="ru-RU" b="1" dirty="0" err="1"/>
              <a:t>Боюнсузов</a:t>
            </a:r>
            <a:r>
              <a:rPr lang="ru-RU" b="1" dirty="0"/>
              <a:t> </a:t>
            </a:r>
            <a:r>
              <a:rPr lang="ru-RU" b="1" dirty="0" err="1"/>
              <a:t>Сефер</a:t>
            </a:r>
            <a:r>
              <a:rPr lang="ru-RU" b="1" dirty="0"/>
              <a:t>  </a:t>
            </a:r>
            <a:r>
              <a:rPr lang="ru-RU" b="1" dirty="0" err="1"/>
              <a:t>Бадаевич</a:t>
            </a:r>
            <a:r>
              <a:rPr lang="ru-RU" b="1" dirty="0"/>
              <a:t> </a:t>
            </a:r>
            <a:r>
              <a:rPr lang="ru-RU" dirty="0"/>
              <a:t>родился в 1900 году в городе Теберда. У него была травма </a:t>
            </a:r>
            <a:r>
              <a:rPr lang="ru-RU" dirty="0" smtClean="0"/>
              <a:t>руки, </a:t>
            </a:r>
            <a:r>
              <a:rPr lang="ru-RU" dirty="0"/>
              <a:t>и была удалена лучевая кость, и </a:t>
            </a:r>
            <a:r>
              <a:rPr lang="ru-RU" dirty="0" smtClean="0"/>
              <a:t>поэтому </a:t>
            </a:r>
            <a:r>
              <a:rPr lang="ru-RU" dirty="0"/>
              <a:t>он не был призван на фронт. Но, тем не менее, его заслуга перед Отечеством была велика. </a:t>
            </a:r>
          </a:p>
          <a:p>
            <a:r>
              <a:rPr lang="ru-RU" dirty="0" err="1"/>
              <a:t>Сефер</a:t>
            </a:r>
            <a:r>
              <a:rPr lang="ru-RU" dirty="0"/>
              <a:t> </a:t>
            </a:r>
            <a:r>
              <a:rPr lang="ru-RU" dirty="0" err="1"/>
              <a:t>Бадаевич</a:t>
            </a:r>
            <a:r>
              <a:rPr lang="ru-RU" dirty="0"/>
              <a:t>  спас  </a:t>
            </a:r>
            <a:r>
              <a:rPr lang="ru-RU" dirty="0" smtClean="0"/>
              <a:t>более </a:t>
            </a:r>
            <a:r>
              <a:rPr lang="ru-RU" dirty="0"/>
              <a:t>2000 человек  от расстрела фашистами.  Он хорошо знал горы, был проводником и переправлял ночами группы </a:t>
            </a:r>
            <a:r>
              <a:rPr lang="ru-RU" dirty="0" smtClean="0"/>
              <a:t>людей. </a:t>
            </a:r>
            <a:r>
              <a:rPr lang="ru-RU" dirty="0"/>
              <a:t>состоящих из женщин, детей, стариков еврейской национальности и руководящих Советских работников через перевал в Абхазию. В 1942 году был арестован немцами и приговорен к расстрелу вместе со своей семьей, у него было 5 детей. </a:t>
            </a:r>
          </a:p>
          <a:p>
            <a:r>
              <a:rPr lang="ru-RU" dirty="0"/>
              <a:t>Спас он себя и  свою семью, благодаря одному местному жителю, который сообщил ему о расстреле. </a:t>
            </a:r>
            <a:r>
              <a:rPr lang="ru-RU" dirty="0" err="1"/>
              <a:t>Боюнсузов</a:t>
            </a:r>
            <a:r>
              <a:rPr lang="ru-RU" dirty="0"/>
              <a:t> </a:t>
            </a:r>
            <a:r>
              <a:rPr lang="ru-RU" dirty="0" err="1"/>
              <a:t>Сефер</a:t>
            </a:r>
            <a:r>
              <a:rPr lang="ru-RU" dirty="0"/>
              <a:t>  </a:t>
            </a:r>
            <a:r>
              <a:rPr lang="ru-RU" dirty="0" err="1"/>
              <a:t>Бадаевич</a:t>
            </a:r>
            <a:r>
              <a:rPr lang="ru-RU" dirty="0"/>
              <a:t>  </a:t>
            </a:r>
            <a:r>
              <a:rPr lang="ru-RU" dirty="0" smtClean="0"/>
              <a:t>ночью вместе </a:t>
            </a:r>
            <a:r>
              <a:rPr lang="ru-RU" dirty="0"/>
              <a:t>с супругой и 5 маленькими детьми укрылся в горах, где фашистам не удалось их найти.        Об этом его подвиге подробно написано в газете «День республики», статья называется «Проводник».   </a:t>
            </a:r>
          </a:p>
          <a:p>
            <a:r>
              <a:rPr lang="ru-RU" dirty="0"/>
              <a:t> Прожил мой прадедушка до 85 лет.</a:t>
            </a:r>
          </a:p>
          <a:p>
            <a:r>
              <a:rPr lang="ru-RU" dirty="0"/>
              <a:t>                      </a:t>
            </a:r>
          </a:p>
          <a:p>
            <a:r>
              <a:rPr lang="ru-RU" dirty="0"/>
              <a:t> </a:t>
            </a:r>
          </a:p>
          <a:p>
            <a:r>
              <a:rPr lang="ru-RU" dirty="0"/>
              <a:t>                       </a:t>
            </a:r>
            <a:r>
              <a:rPr lang="ru-RU" dirty="0" err="1"/>
              <a:t>Муссаев</a:t>
            </a:r>
            <a:r>
              <a:rPr lang="ru-RU" dirty="0"/>
              <a:t> </a:t>
            </a:r>
            <a:r>
              <a:rPr lang="ru-RU" dirty="0" err="1"/>
              <a:t>Алим</a:t>
            </a:r>
            <a:r>
              <a:rPr lang="ru-RU" dirty="0"/>
              <a:t>,     2 «Г» класс. </a:t>
            </a:r>
            <a:endParaRPr lang="ru-RU" dirty="0"/>
          </a:p>
        </p:txBody>
      </p:sp>
      <p:sp>
        <p:nvSpPr>
          <p:cNvPr id="4" name="Текст 3"/>
          <p:cNvSpPr>
            <a:spLocks noGrp="1"/>
          </p:cNvSpPr>
          <p:nvPr>
            <p:ph type="body" sz="half" idx="2"/>
          </p:nvPr>
        </p:nvSpPr>
        <p:spPr/>
        <p:txBody>
          <a:bodyPr/>
          <a:lstStyle/>
          <a:p>
            <a:endParaRPr lang="ru-RU"/>
          </a:p>
        </p:txBody>
      </p:sp>
      <p:pic>
        <p:nvPicPr>
          <p:cNvPr id="5122"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42" y="620688"/>
            <a:ext cx="396044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18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47500" lnSpcReduction="20000"/>
          </a:bodyPr>
          <a:lstStyle/>
          <a:p>
            <a:r>
              <a:rPr lang="ru-RU" dirty="0" smtClean="0"/>
              <a:t>       Я </a:t>
            </a:r>
            <a:r>
              <a:rPr lang="ru-RU" dirty="0"/>
              <a:t>считаю, что </a:t>
            </a:r>
            <a:r>
              <a:rPr lang="ru-RU" dirty="0" smtClean="0"/>
              <a:t> </a:t>
            </a:r>
            <a:r>
              <a:rPr lang="ru-RU" dirty="0"/>
              <a:t>мы – </a:t>
            </a:r>
            <a:r>
              <a:rPr lang="ru-RU" dirty="0" smtClean="0"/>
              <a:t>мальчишки - </a:t>
            </a:r>
            <a:r>
              <a:rPr lang="ru-RU" dirty="0"/>
              <a:t>должны пройти службу в армии. Ведь наши отцы и деды тоже служили. </a:t>
            </a:r>
            <a:r>
              <a:rPr lang="ru-RU" dirty="0" smtClean="0"/>
              <a:t>Я расскажу </a:t>
            </a:r>
            <a:r>
              <a:rPr lang="ru-RU" dirty="0"/>
              <a:t>как проходил день в армии у моего отца, когда он служил. Мой папа </a:t>
            </a:r>
            <a:r>
              <a:rPr lang="ru-RU" b="1" dirty="0" err="1"/>
              <a:t>Лобжанидзе</a:t>
            </a:r>
            <a:r>
              <a:rPr lang="ru-RU" b="1" dirty="0"/>
              <a:t> Рустам </a:t>
            </a:r>
            <a:r>
              <a:rPr lang="ru-RU" b="1" dirty="0" err="1"/>
              <a:t>Юсупович</a:t>
            </a:r>
            <a:r>
              <a:rPr lang="ru-RU" b="1" dirty="0"/>
              <a:t>.</a:t>
            </a:r>
          </a:p>
          <a:p>
            <a:r>
              <a:rPr lang="ru-RU" dirty="0"/>
              <a:t>Папа рассказывал, что на службе жизнь проходит по строгому распорядку дня.</a:t>
            </a:r>
          </a:p>
          <a:p>
            <a:r>
              <a:rPr lang="ru-RU" dirty="0"/>
              <a:t> Конечно, не все дни в армии похожи один на другой. Бывают и учения. Во время учений солдаты бегают, прыгают, преодолевают препятствия, стреляют по мишеням. </a:t>
            </a:r>
          </a:p>
          <a:p>
            <a:r>
              <a:rPr lang="ru-RU" dirty="0"/>
              <a:t>Бывают наряды на караул, наряды в столовую, наряды на обслуживание боевой техники и автотранспорта.</a:t>
            </a:r>
          </a:p>
          <a:p>
            <a:r>
              <a:rPr lang="ru-RU" dirty="0"/>
              <a:t>Когда солдату необходимо привести в порядок свою форму, а ведь солдат должен быть не только сильным и храбрым, но еще и аккуратным, он идет в «бытовую комнату». Там есть все, чтобы пришить воротничок, пуговицу, погладить гимнастерку.</a:t>
            </a:r>
          </a:p>
          <a:p>
            <a:r>
              <a:rPr lang="ru-RU" dirty="0"/>
              <a:t>А еще есть «комната отдыха», в ней солдаты могут отдохнуть, послушать радио и поговорить друг с другом, написать письмо тем, кто их очень любит и ждет, т.е. своим родным.</a:t>
            </a:r>
          </a:p>
          <a:p>
            <a:r>
              <a:rPr lang="ru-RU" dirty="0"/>
              <a:t>Обо всем этом мне рассказал мой папа. И </a:t>
            </a:r>
            <a:r>
              <a:rPr lang="ru-RU" dirty="0" smtClean="0"/>
              <a:t>я </a:t>
            </a:r>
            <a:r>
              <a:rPr lang="ru-RU" dirty="0"/>
              <a:t>точно знаю,  буду служить, стану солдатом. Ведь кто, как ни мы – нынешние </a:t>
            </a:r>
            <a:r>
              <a:rPr lang="ru-RU" dirty="0" smtClean="0"/>
              <a:t>мальчишки -  </a:t>
            </a:r>
            <a:r>
              <a:rPr lang="ru-RU" dirty="0"/>
              <a:t>будут защищать нашу Родину, нашу Россию!!!!</a:t>
            </a:r>
          </a:p>
          <a:p>
            <a:r>
              <a:rPr lang="ru-RU" dirty="0"/>
              <a:t> </a:t>
            </a:r>
            <a:r>
              <a:rPr lang="ru-RU" dirty="0" smtClean="0"/>
              <a:t>                                     </a:t>
            </a:r>
            <a:r>
              <a:rPr lang="ru-RU" dirty="0" err="1"/>
              <a:t>Лобжанидзе</a:t>
            </a:r>
            <a:r>
              <a:rPr lang="ru-RU" dirty="0"/>
              <a:t> Альберт. 5а класс</a:t>
            </a:r>
          </a:p>
          <a:p>
            <a:endParaRPr lang="ru-RU" dirty="0"/>
          </a:p>
        </p:txBody>
      </p:sp>
      <p:sp>
        <p:nvSpPr>
          <p:cNvPr id="4" name="Текст 3"/>
          <p:cNvSpPr>
            <a:spLocks noGrp="1"/>
          </p:cNvSpPr>
          <p:nvPr>
            <p:ph type="body" sz="half" idx="2"/>
          </p:nvPr>
        </p:nvSpPr>
        <p:spPr/>
        <p:txBody>
          <a:bodyPr/>
          <a:lstStyle/>
          <a:p>
            <a:endParaRPr lang="ru-RU" dirty="0"/>
          </a:p>
        </p:txBody>
      </p:sp>
      <p:pic>
        <p:nvPicPr>
          <p:cNvPr id="6146" name="Рисунок 1" descr="C:\Users\User\Desktop\IMG-20180216-WA0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2453"/>
            <a:ext cx="3456383"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867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716016" y="273050"/>
            <a:ext cx="3970784" cy="5853113"/>
          </a:xfrm>
        </p:spPr>
        <p:txBody>
          <a:bodyPr>
            <a:normAutofit fontScale="62500" lnSpcReduction="20000"/>
          </a:bodyPr>
          <a:lstStyle/>
          <a:p>
            <a:r>
              <a:rPr lang="ru-RU" dirty="0"/>
              <a:t> </a:t>
            </a:r>
          </a:p>
          <a:p>
            <a:pPr algn="ctr"/>
            <a:r>
              <a:rPr lang="ru-RU" b="1" dirty="0" err="1"/>
              <a:t>Байрамуков</a:t>
            </a:r>
            <a:r>
              <a:rPr lang="ru-RU" b="1" dirty="0"/>
              <a:t>  </a:t>
            </a:r>
            <a:r>
              <a:rPr lang="ru-RU" b="1" dirty="0" err="1"/>
              <a:t>Азрет</a:t>
            </a:r>
            <a:r>
              <a:rPr lang="ru-RU" b="1" dirty="0"/>
              <a:t> </a:t>
            </a:r>
            <a:r>
              <a:rPr lang="ru-RU" b="1" dirty="0" err="1"/>
              <a:t>Эльбрусович</a:t>
            </a:r>
            <a:r>
              <a:rPr lang="ru-RU" dirty="0" smtClean="0"/>
              <a:t>.</a:t>
            </a:r>
          </a:p>
          <a:p>
            <a:r>
              <a:rPr lang="ru-RU" dirty="0" smtClean="0"/>
              <a:t> </a:t>
            </a:r>
            <a:r>
              <a:rPr lang="ru-RU" dirty="0"/>
              <a:t>Мой брат служил в посёлке </a:t>
            </a:r>
            <a:r>
              <a:rPr lang="ru-RU" dirty="0" err="1"/>
              <a:t>Калининец</a:t>
            </a:r>
            <a:r>
              <a:rPr lang="ru-RU" dirty="0"/>
              <a:t>  во второй краснознамённой Таманской Дивизии  в первом полку в   Нарофоминском  районе. </a:t>
            </a:r>
          </a:p>
          <a:p>
            <a:r>
              <a:rPr lang="ru-RU" dirty="0"/>
              <a:t>Во время службы </a:t>
            </a:r>
            <a:r>
              <a:rPr lang="ru-RU" dirty="0" err="1"/>
              <a:t>Азрета</a:t>
            </a:r>
            <a:r>
              <a:rPr lang="ru-RU" dirty="0"/>
              <a:t> с его батальоном отправили на учения в Крым.  Они пробыли там месяц. Будни военной службы не были так тяжелы. Красота природы этого края придала сил. Вскоре выяснилось, что Крым входит в состав России. Его и его товарищей наградили медалями за службу. Мой брат служил три </a:t>
            </a:r>
            <a:r>
              <a:rPr lang="ru-RU" dirty="0" smtClean="0"/>
              <a:t>года.</a:t>
            </a:r>
            <a:endParaRPr lang="ru-RU" dirty="0"/>
          </a:p>
          <a:p>
            <a:r>
              <a:rPr lang="ru-RU" dirty="0" smtClean="0"/>
              <a:t>              </a:t>
            </a:r>
            <a:r>
              <a:rPr lang="ru-RU" dirty="0" err="1" smtClean="0"/>
              <a:t>Байрамуков</a:t>
            </a:r>
            <a:r>
              <a:rPr lang="ru-RU" dirty="0" smtClean="0"/>
              <a:t> </a:t>
            </a:r>
            <a:r>
              <a:rPr lang="ru-RU" dirty="0"/>
              <a:t>А. 5а класс</a:t>
            </a:r>
          </a:p>
          <a:p>
            <a:endParaRPr lang="ru-RU" dirty="0"/>
          </a:p>
        </p:txBody>
      </p:sp>
      <p:sp>
        <p:nvSpPr>
          <p:cNvPr id="4" name="Текст 3"/>
          <p:cNvSpPr>
            <a:spLocks noGrp="1"/>
          </p:cNvSpPr>
          <p:nvPr>
            <p:ph type="body" sz="half" idx="2"/>
          </p:nvPr>
        </p:nvSpPr>
        <p:spPr/>
        <p:txBody>
          <a:bodyPr/>
          <a:lstStyle/>
          <a:p>
            <a:endParaRPr lang="ru-RU"/>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7169" name="Рисунок 1"/>
          <p:cNvPicPr>
            <a:picLocks noChangeAspect="1" noChangeArrowheads="1"/>
          </p:cNvPicPr>
          <p:nvPr/>
        </p:nvPicPr>
        <p:blipFill rotWithShape="1">
          <a:blip r:embed="rId3">
            <a:extLst>
              <a:ext uri="{28A0092B-C50C-407E-A947-70E740481C1C}">
                <a14:useLocalDpi xmlns:a14="http://schemas.microsoft.com/office/drawing/2010/main" val="0"/>
              </a:ext>
            </a:extLst>
          </a:blip>
          <a:srcRect l="34764" t="23440" r="35731" b="12948"/>
          <a:stretch/>
        </p:blipFill>
        <p:spPr bwMode="auto">
          <a:xfrm>
            <a:off x="792802" y="332656"/>
            <a:ext cx="3779198" cy="542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365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95536" y="764704"/>
            <a:ext cx="3384376" cy="491654"/>
          </a:xfrm>
        </p:spPr>
        <p:txBody>
          <a:bodyPr>
            <a:normAutofit fontScale="90000"/>
          </a:bodyPr>
          <a:lstStyle/>
          <a:p>
            <a:pPr algn="ctr"/>
            <a:r>
              <a:rPr lang="ru-RU" dirty="0" err="1"/>
              <a:t>Кульбашова</a:t>
            </a:r>
            <a:r>
              <a:rPr lang="ru-RU" dirty="0"/>
              <a:t> </a:t>
            </a:r>
            <a:r>
              <a:rPr lang="ru-RU" dirty="0" smtClean="0"/>
              <a:t/>
            </a:r>
            <a:br>
              <a:rPr lang="ru-RU" dirty="0" smtClean="0"/>
            </a:br>
            <a:r>
              <a:rPr lang="ru-RU" dirty="0" smtClean="0"/>
              <a:t>Александра </a:t>
            </a:r>
            <a:r>
              <a:rPr lang="ru-RU" dirty="0"/>
              <a:t>Егоровна</a:t>
            </a:r>
            <a:br>
              <a:rPr lang="ru-RU" dirty="0"/>
            </a:br>
            <a:endParaRPr lang="ru-RU" dirty="0"/>
          </a:p>
        </p:txBody>
      </p:sp>
      <p:sp>
        <p:nvSpPr>
          <p:cNvPr id="3" name="Объект 2"/>
          <p:cNvSpPr>
            <a:spLocks noGrp="1"/>
          </p:cNvSpPr>
          <p:nvPr>
            <p:ph idx="1"/>
          </p:nvPr>
        </p:nvSpPr>
        <p:spPr>
          <a:xfrm>
            <a:off x="4716016" y="273050"/>
            <a:ext cx="3970784" cy="5853113"/>
          </a:xfrm>
        </p:spPr>
        <p:txBody>
          <a:bodyPr>
            <a:normAutofit fontScale="47500" lnSpcReduction="20000"/>
          </a:bodyPr>
          <a:lstStyle/>
          <a:p>
            <a:r>
              <a:rPr lang="ru-RU" dirty="0"/>
              <a:t>По соседству с моей бабушкой живет её подруга, ветеран труда </a:t>
            </a:r>
            <a:r>
              <a:rPr lang="ru-RU" dirty="0" err="1"/>
              <a:t>Кульбашова</a:t>
            </a:r>
            <a:r>
              <a:rPr lang="ru-RU" dirty="0"/>
              <a:t> Александра Егоровна . Я люблю слушать рассказы о её военном детстве. </a:t>
            </a:r>
          </a:p>
          <a:p>
            <a:r>
              <a:rPr lang="ru-RU" dirty="0"/>
              <a:t>Ей было всего десять лет, когда началась война, но тяготы этого времени легли и на её плечи. Жила она вместе со своей мамой, братьями и сёстрами в поселке </a:t>
            </a:r>
            <a:r>
              <a:rPr lang="ru-RU" dirty="0" err="1"/>
              <a:t>Эльбурган</a:t>
            </a:r>
            <a:r>
              <a:rPr lang="ru-RU" dirty="0"/>
              <a:t>. Детство было голодное. «Трудным было детство, тяжёлым. И мы, маленькие дети, помогали маме: собирали колоски в поле, из которых мама варила нам пшеничную кашу. Кто быстрее и больше принёс колосков, тому мама накладывала первому кашу, да побольше. Летом ходили в лес за грибами да ягодами, а весной выкапывали мёрзлую картошку. Соли и сахара не было», - вспоминает Александра Егоровна. И самой заветной мечтой детишек военного времени, по словам моей соседки, было вдоволь наесться хлеба, ведь в день им давали 25 граммов. </a:t>
            </a:r>
          </a:p>
          <a:p>
            <a:r>
              <a:rPr lang="ru-RU" dirty="0"/>
              <a:t>За многолетний добросовестный труд </a:t>
            </a:r>
            <a:r>
              <a:rPr lang="ru-RU" dirty="0" err="1"/>
              <a:t>Кульбашова</a:t>
            </a:r>
            <a:r>
              <a:rPr lang="ru-RU" dirty="0"/>
              <a:t> Александра Егоровна награждена почетным званием «Ветеран труда», имеет множество грамот.  </a:t>
            </a:r>
          </a:p>
          <a:p>
            <a:r>
              <a:rPr lang="ru-RU" b="1" dirty="0"/>
              <a:t>   </a:t>
            </a:r>
            <a:br>
              <a:rPr lang="ru-RU" b="1" dirty="0"/>
            </a:br>
            <a:endParaRPr lang="ru-RU" dirty="0"/>
          </a:p>
          <a:p>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1\Desktop\кульбашова.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196752"/>
            <a:ext cx="4032448" cy="50405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5600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3050"/>
            <a:ext cx="3826768" cy="707678"/>
          </a:xfrm>
        </p:spPr>
        <p:txBody>
          <a:bodyPr/>
          <a:lstStyle/>
          <a:p>
            <a:r>
              <a:rPr lang="ru-RU" dirty="0"/>
              <a:t>Сухенко Михаил Моисеевич</a:t>
            </a:r>
            <a:br>
              <a:rPr lang="ru-RU" dirty="0"/>
            </a:br>
            <a:endParaRPr lang="ru-RU" dirty="0"/>
          </a:p>
        </p:txBody>
      </p:sp>
      <p:sp>
        <p:nvSpPr>
          <p:cNvPr id="3" name="Объект 2"/>
          <p:cNvSpPr>
            <a:spLocks noGrp="1"/>
          </p:cNvSpPr>
          <p:nvPr>
            <p:ph idx="1"/>
          </p:nvPr>
        </p:nvSpPr>
        <p:spPr>
          <a:xfrm>
            <a:off x="4499992" y="273050"/>
            <a:ext cx="4186808" cy="5853113"/>
          </a:xfrm>
        </p:spPr>
        <p:txBody>
          <a:bodyPr>
            <a:normAutofit fontScale="47500" lnSpcReduction="20000"/>
          </a:bodyPr>
          <a:lstStyle/>
          <a:p>
            <a:r>
              <a:rPr lang="ru-RU" dirty="0"/>
              <a:t>В 1940 году Михаил был призван в ряды Красной Армии.</a:t>
            </a:r>
          </a:p>
          <a:p>
            <a:r>
              <a:rPr lang="ru-RU" dirty="0"/>
              <a:t>Служил на Дальнем Востоке. А в 1942-м был переправлен под Москву, где преподавал будущим радистам. В начале 43-го попал на  3- </a:t>
            </a:r>
            <a:r>
              <a:rPr lang="ru-RU" dirty="0" err="1"/>
              <a:t>ий</a:t>
            </a:r>
            <a:r>
              <a:rPr lang="ru-RU" dirty="0"/>
              <a:t> Белорусский фронт. Был радистом при командире 212 гаубичного артиллерийского полка. Вместе с боевыми товарищами он участвовал в боях на Курской дуге, освобождал </a:t>
            </a:r>
            <a:r>
              <a:rPr lang="ru-RU" dirty="0" err="1"/>
              <a:t>Гельму</a:t>
            </a:r>
            <a:r>
              <a:rPr lang="ru-RU" dirty="0"/>
              <a:t>, Вязьму, Кенигсберг. Именно здесь, под Кенигсбергом, произошел самый страшный для Михаила Сухенко бой. Он продолжался два дня. И солдат тогда погибло огромное множество. То, что сам Михаил Моисеевич в этом кровавом месиве уцелел, он считает настоящим чудом...</a:t>
            </a:r>
          </a:p>
          <a:p>
            <a:r>
              <a:rPr lang="ru-RU" dirty="0"/>
              <a:t>А потом был май 45-го. И самый счастливый день в его жизни, когда стало известно о долгожданной Победе! Но Михаила не демобилизовали, а отправили на войну с Японией. И только в 46-м в звании старшего сержанта Сухенко вернулся домой. На его груди сияли два ордена Отечественной войны, два ордена Красной Звезды, медаль "За победу над Японией"...</a:t>
            </a:r>
          </a:p>
          <a:p>
            <a:r>
              <a:rPr lang="ru-RU" dirty="0"/>
              <a:t/>
            </a:r>
            <a:br>
              <a:rPr lang="ru-RU" dirty="0"/>
            </a:br>
            <a:r>
              <a:rPr lang="ru-RU" dirty="0"/>
              <a:t> </a:t>
            </a:r>
          </a:p>
          <a:p>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683568" y="692696"/>
            <a:ext cx="4104456" cy="5202555"/>
          </a:xfrm>
          <a:prstGeom prst="rect">
            <a:avLst/>
          </a:prstGeom>
          <a:noFill/>
        </p:spPr>
      </p:pic>
    </p:spTree>
    <p:extLst>
      <p:ext uri="{BB962C8B-B14F-4D97-AF65-F5344CB8AC3E}">
        <p14:creationId xmlns:p14="http://schemas.microsoft.com/office/powerpoint/2010/main" val="292192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995936" y="273050"/>
            <a:ext cx="4690864" cy="5853113"/>
          </a:xfrm>
        </p:spPr>
        <p:txBody>
          <a:bodyPr>
            <a:normAutofit fontScale="47500" lnSpcReduction="20000"/>
          </a:bodyPr>
          <a:lstStyle/>
          <a:p>
            <a:r>
              <a:rPr lang="ru-RU" dirty="0"/>
              <a:t>Мой </a:t>
            </a:r>
            <a:r>
              <a:rPr lang="ru-RU" b="1" dirty="0"/>
              <a:t>прадедушка  </a:t>
            </a:r>
            <a:r>
              <a:rPr lang="ru-RU" b="1" dirty="0" err="1"/>
              <a:t>Деккушев</a:t>
            </a:r>
            <a:r>
              <a:rPr lang="ru-RU" b="1" dirty="0"/>
              <a:t> Магомед  </a:t>
            </a:r>
            <a:r>
              <a:rPr lang="ru-RU" b="1" dirty="0" err="1"/>
              <a:t>Исмаило</a:t>
            </a:r>
            <a:r>
              <a:rPr lang="ru-RU" dirty="0" err="1"/>
              <a:t>вич</a:t>
            </a:r>
            <a:r>
              <a:rPr lang="ru-RU" dirty="0"/>
              <a:t> родился  1911 году. Проходил службу в 1939 г в Польше, в 1940 году в Бессарабии. В Великой Отечественной войне принимал участие с декабря 1941 года на Юго-Западном, Степном, Воронежском и Прибалтийском фронтах. Мой прадедушка был ранен трижды. Был награжден медалью «За отвагу».</a:t>
            </a:r>
          </a:p>
          <a:p>
            <a:r>
              <a:rPr lang="ru-RU" dirty="0"/>
              <a:t>Во время войны прадедушка был старшим лейтенантом, командиром отдельной роты НКВД 21 Армии. Был волевой, дисциплинированный, грамотным и быстро ориентирующимся в сложных ситуациях. В борьбе с фашистами был мужественным, стойким и бесстрашным командиром. Был беспощадным к изменникам Родины. </a:t>
            </a:r>
          </a:p>
          <a:p>
            <a:r>
              <a:rPr lang="ru-RU" dirty="0"/>
              <a:t>    Был награжден орденом «Красная звезда» </a:t>
            </a:r>
            <a:r>
              <a:rPr lang="ru-RU" dirty="0" smtClean="0"/>
              <a:t>.</a:t>
            </a:r>
            <a:endParaRPr lang="ru-RU" dirty="0"/>
          </a:p>
          <a:p>
            <a:r>
              <a:rPr lang="ru-RU" dirty="0" smtClean="0"/>
              <a:t>В </a:t>
            </a:r>
            <a:r>
              <a:rPr lang="ru-RU" dirty="0"/>
              <a:t>боях на воронежском фронте на Белгородском направлении со своим подразделением уничтожил до 80 солдат и офицеров противника. </a:t>
            </a:r>
          </a:p>
          <a:p>
            <a:r>
              <a:rPr lang="ru-RU" dirty="0"/>
              <a:t>    Прадедушка  вместе со своим батальоном умело атакуя в боях с японскими империалистами для захвата тактически важного и хорошо укрепленной высоты. Прадедушка отпросился в разведку, взяв собой взвод разведчиков, решил ряд важных задач. При этом был ранен, но не ушел с поля боя.</a:t>
            </a:r>
          </a:p>
          <a:p>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User\AppData\Local\Microsoft\Windows\Temporary Internet Files\Content.Word\20180219_113907.jpg"/>
          <p:cNvPicPr/>
          <p:nvPr/>
        </p:nvPicPr>
        <p:blipFill rotWithShape="1">
          <a:blip r:embed="rId3" cstate="print">
            <a:extLst>
              <a:ext uri="{28A0092B-C50C-407E-A947-70E740481C1C}">
                <a14:useLocalDpi xmlns:a14="http://schemas.microsoft.com/office/drawing/2010/main" val="0"/>
              </a:ext>
            </a:extLst>
          </a:blip>
          <a:srcRect b="11661"/>
          <a:stretch/>
        </p:blipFill>
        <p:spPr bwMode="auto">
          <a:xfrm>
            <a:off x="467544" y="404664"/>
            <a:ext cx="3744416" cy="5400600"/>
          </a:xfrm>
          <a:prstGeom prst="rect">
            <a:avLst/>
          </a:prstGeom>
          <a:noFill/>
          <a:ln>
            <a:noFill/>
          </a:ln>
        </p:spPr>
      </p:pic>
    </p:spTree>
    <p:extLst>
      <p:ext uri="{BB962C8B-B14F-4D97-AF65-F5344CB8AC3E}">
        <p14:creationId xmlns:p14="http://schemas.microsoft.com/office/powerpoint/2010/main" val="3348307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355976" y="273050"/>
            <a:ext cx="4330824" cy="5853113"/>
          </a:xfrm>
        </p:spPr>
        <p:txBody>
          <a:bodyPr>
            <a:normAutofit fontScale="32500" lnSpcReduction="20000"/>
          </a:bodyPr>
          <a:lstStyle/>
          <a:p>
            <a:endParaRPr lang="ru-RU" sz="4900" dirty="0" smtClean="0"/>
          </a:p>
          <a:p>
            <a:endParaRPr lang="ru-RU" sz="4900" dirty="0"/>
          </a:p>
          <a:p>
            <a:endParaRPr lang="ru-RU" sz="4900" dirty="0" smtClean="0"/>
          </a:p>
          <a:p>
            <a:r>
              <a:rPr lang="ru-RU" sz="4900" dirty="0" smtClean="0"/>
              <a:t>Мой </a:t>
            </a:r>
            <a:r>
              <a:rPr lang="ru-RU" sz="4900" dirty="0"/>
              <a:t>прадедушка </a:t>
            </a:r>
            <a:r>
              <a:rPr lang="ru-RU" sz="4900" dirty="0" err="1"/>
              <a:t>Салпагаров</a:t>
            </a:r>
            <a:r>
              <a:rPr lang="ru-RU" sz="4900" dirty="0"/>
              <a:t> Рашид </a:t>
            </a:r>
            <a:r>
              <a:rPr lang="ru-RU" sz="4900" dirty="0" err="1"/>
              <a:t>Шабатович</a:t>
            </a:r>
            <a:r>
              <a:rPr lang="ru-RU" sz="4900" dirty="0"/>
              <a:t> родился 24 сентября 1921г. в ауле Старая </a:t>
            </a:r>
            <a:r>
              <a:rPr lang="ru-RU" sz="4900" dirty="0" err="1"/>
              <a:t>Джегута</a:t>
            </a:r>
            <a:r>
              <a:rPr lang="ru-RU" sz="4900" dirty="0"/>
              <a:t>. Ушёл на фронт в 1941 году, ему было двадцать лет.  </a:t>
            </a:r>
          </a:p>
          <a:p>
            <a:r>
              <a:rPr lang="ru-RU" sz="4900" dirty="0"/>
              <a:t>Дедушка рассказывал, что  воевал в Ростовской области под городом Таганрог. Он был пулеметчиком. Шли тяжелые бои. Когда наши солдаты защищали Таганрог, фашисты с самолетов сбрасывали бомбы, одна из них взорвалась рядом с окопом,  мой прадедушка был ранен. Попал в госпиталь. </a:t>
            </a:r>
          </a:p>
          <a:p>
            <a:r>
              <a:rPr lang="ru-RU" sz="4900" dirty="0"/>
              <a:t>За отвагу и героизм, проявленные во время </a:t>
            </a:r>
            <a:r>
              <a:rPr lang="ru-RU" sz="4900" dirty="0" err="1" smtClean="0"/>
              <a:t>ВОв</a:t>
            </a:r>
            <a:r>
              <a:rPr lang="ru-RU" sz="4900" dirty="0" smtClean="0"/>
              <a:t> </a:t>
            </a:r>
            <a:r>
              <a:rPr lang="ru-RU" sz="4900" dirty="0"/>
              <a:t>был награжден орденами и медалями. </a:t>
            </a:r>
          </a:p>
          <a:p>
            <a:r>
              <a:rPr lang="ru-RU" sz="4900" dirty="0"/>
              <a:t>Он умер 12 мая 1999 года. </a:t>
            </a:r>
          </a:p>
          <a:p>
            <a:r>
              <a:rPr lang="ru-RU" sz="4900" dirty="0"/>
              <a:t>Имя прадедушки останется в моей памяти  на всегда! Я, им горжусь! </a:t>
            </a:r>
          </a:p>
          <a:p>
            <a:r>
              <a:rPr lang="ru-RU" sz="4900" dirty="0"/>
              <a:t> </a:t>
            </a:r>
          </a:p>
          <a:p>
            <a:r>
              <a:rPr lang="ru-RU" sz="4900" dirty="0" smtClean="0"/>
              <a:t>        </a:t>
            </a:r>
            <a:r>
              <a:rPr lang="ru-RU" sz="4900" dirty="0" err="1" smtClean="0"/>
              <a:t>Чомаева</a:t>
            </a:r>
            <a:r>
              <a:rPr lang="ru-RU" sz="4900" dirty="0" smtClean="0"/>
              <a:t> Диана, ученица </a:t>
            </a:r>
            <a:r>
              <a:rPr lang="ru-RU" sz="4900" dirty="0"/>
              <a:t>5 «А» класса</a:t>
            </a:r>
          </a:p>
          <a:p>
            <a:r>
              <a:rPr lang="ru-RU" sz="4900" dirty="0"/>
              <a:t> </a:t>
            </a:r>
          </a:p>
          <a:p>
            <a:r>
              <a:rPr lang="ru-RU" dirty="0"/>
              <a:t> </a:t>
            </a:r>
          </a:p>
          <a:p>
            <a:r>
              <a:rPr lang="ru-RU" dirty="0"/>
              <a:t> </a:t>
            </a:r>
          </a:p>
          <a:p>
            <a:endParaRPr lang="ru-RU" dirty="0"/>
          </a:p>
        </p:txBody>
      </p:sp>
      <p:sp>
        <p:nvSpPr>
          <p:cNvPr id="4" name="Текст 3"/>
          <p:cNvSpPr>
            <a:spLocks noGrp="1"/>
          </p:cNvSpPr>
          <p:nvPr>
            <p:ph type="body" sz="half" idx="2"/>
          </p:nvPr>
        </p:nvSpPr>
        <p:spPr/>
        <p:txBody>
          <a:bodyPr/>
          <a:lstStyle/>
          <a:p>
            <a:endParaRPr lang="ru-RU" dirty="0"/>
          </a:p>
        </p:txBody>
      </p:sp>
      <p:pic>
        <p:nvPicPr>
          <p:cNvPr id="8194" name="Рисунок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04664"/>
            <a:ext cx="3672408"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049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ru-RU" dirty="0" err="1"/>
              <a:t>Шаманова</a:t>
            </a:r>
            <a:r>
              <a:rPr lang="ru-RU" dirty="0"/>
              <a:t> (</a:t>
            </a:r>
            <a:r>
              <a:rPr lang="ru-RU" dirty="0" err="1"/>
              <a:t>Борлакова</a:t>
            </a:r>
            <a:r>
              <a:rPr lang="ru-RU" dirty="0"/>
              <a:t>) </a:t>
            </a:r>
            <a:r>
              <a:rPr lang="ru-RU" dirty="0" err="1"/>
              <a:t>Айшат</a:t>
            </a:r>
            <a:r>
              <a:rPr lang="ru-RU" dirty="0"/>
              <a:t> </a:t>
            </a:r>
            <a:r>
              <a:rPr lang="ru-RU" dirty="0" err="1"/>
              <a:t>Казиевна</a:t>
            </a:r>
            <a:r>
              <a:rPr lang="ru-RU" dirty="0"/>
              <a:t> (1905-1997)</a:t>
            </a:r>
            <a:br>
              <a:rPr lang="ru-RU" dirty="0"/>
            </a:br>
            <a:endParaRPr lang="ru-RU" dirty="0"/>
          </a:p>
        </p:txBody>
      </p:sp>
      <p:sp>
        <p:nvSpPr>
          <p:cNvPr id="3" name="Объект 2"/>
          <p:cNvSpPr>
            <a:spLocks noGrp="1"/>
          </p:cNvSpPr>
          <p:nvPr>
            <p:ph idx="1"/>
          </p:nvPr>
        </p:nvSpPr>
        <p:spPr/>
        <p:txBody>
          <a:bodyPr>
            <a:normAutofit fontScale="47500" lnSpcReduction="20000"/>
          </a:bodyPr>
          <a:lstStyle/>
          <a:p>
            <a:r>
              <a:rPr lang="ru-RU" dirty="0"/>
              <a:t>Моя прабабушка, </a:t>
            </a:r>
            <a:r>
              <a:rPr lang="ru-RU" dirty="0" err="1"/>
              <a:t>Шаманова</a:t>
            </a:r>
            <a:r>
              <a:rPr lang="ru-RU" dirty="0"/>
              <a:t> (</a:t>
            </a:r>
            <a:r>
              <a:rPr lang="ru-RU" dirty="0" err="1"/>
              <a:t>Борлакова</a:t>
            </a:r>
            <a:r>
              <a:rPr lang="ru-RU" dirty="0"/>
              <a:t>) </a:t>
            </a:r>
            <a:r>
              <a:rPr lang="ru-RU" dirty="0" err="1"/>
              <a:t>Айшат</a:t>
            </a:r>
            <a:r>
              <a:rPr lang="ru-RU" dirty="0"/>
              <a:t> </a:t>
            </a:r>
            <a:r>
              <a:rPr lang="ru-RU" dirty="0" err="1"/>
              <a:t>Казиевна</a:t>
            </a:r>
            <a:r>
              <a:rPr lang="ru-RU" dirty="0"/>
              <a:t>, была депортирована. На момент депортации у неё было 8 детей. К счастью, к моменту депортации мой прадед, Шаманов </a:t>
            </a:r>
            <a:r>
              <a:rPr lang="ru-RU" dirty="0" err="1"/>
              <a:t>Хызыр</a:t>
            </a:r>
            <a:r>
              <a:rPr lang="ru-RU" dirty="0"/>
              <a:t> </a:t>
            </a:r>
            <a:r>
              <a:rPr lang="ru-RU" dirty="0" err="1"/>
              <a:t>Ахматович</a:t>
            </a:r>
            <a:r>
              <a:rPr lang="ru-RU" dirty="0"/>
              <a:t>,  уже вернулся с фронта, и семью депортировали в Киргизию полным составом.</a:t>
            </a:r>
          </a:p>
          <a:p>
            <a:r>
              <a:rPr lang="ru-RU" dirty="0"/>
              <a:t>	К сожалению, я не видела прабабушку, но дедушка передал мне её рассказы о том страшном времени. Страшнее всего, она говорила, было в день, когда ни с того ни с сего в их дом ворвались солдаты и стали выгонять. На вопросы о том, что происходит и куда их ведут, солдаты не отвечали. Прабабушка была очень напугана, ей необходимо было сохранить жизни восьмерых детей, не потерять пожилых родителей и раненого мужа. Их, словно животных, загоняли в душные товарные  вагоны и отправляли в неизвестном направлении. В пути их морили голодом, они страдали от жажды.</a:t>
            </a:r>
          </a:p>
          <a:p>
            <a:r>
              <a:rPr lang="ru-RU" dirty="0"/>
              <a:t>	 Многие физически  не выдерживали подобных условий и погибали в дороге. Моя прабабушка  смогла сохранить всех детей, своих родителей, мужа и сама осталась жива. Несмотря на тяжелые условия жизни, она вырастила всех детей, которых стало уже одиннадцать, достойными людьми. Я считаю, что моя прабабушка - настоящая героиня, и горжусь ей.</a:t>
            </a:r>
          </a:p>
          <a:p>
            <a:endParaRPr lang="ru-RU" dirty="0"/>
          </a:p>
        </p:txBody>
      </p:sp>
      <p:sp>
        <p:nvSpPr>
          <p:cNvPr id="4" name="Текст 3"/>
          <p:cNvSpPr>
            <a:spLocks noGrp="1"/>
          </p:cNvSpPr>
          <p:nvPr>
            <p:ph type="body" sz="half" idx="2"/>
          </p:nvPr>
        </p:nvSpPr>
        <p:spPr/>
        <p:txBody>
          <a:bodyPr/>
          <a:lstStyle/>
          <a:p>
            <a:endParaRPr lang="ru-RU"/>
          </a:p>
        </p:txBody>
      </p:sp>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484784"/>
            <a:ext cx="2880320" cy="417646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4179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a:xfrm>
            <a:off x="583214" y="332656"/>
            <a:ext cx="7355160" cy="504056"/>
          </a:xfrm>
        </p:spPr>
        <p:txBody>
          <a:bodyPr/>
          <a:lstStyle/>
          <a:p>
            <a:r>
              <a:rPr lang="ru-RU" dirty="0" smtClean="0"/>
              <a:t>                         Семёнов </a:t>
            </a:r>
            <a:r>
              <a:rPr lang="ru-RU" dirty="0"/>
              <a:t>Хасан </a:t>
            </a:r>
            <a:r>
              <a:rPr lang="ru-RU" dirty="0" err="1"/>
              <a:t>Харшимович</a:t>
            </a:r>
            <a:endParaRPr lang="ru-RU" dirty="0"/>
          </a:p>
        </p:txBody>
      </p:sp>
      <p:sp>
        <p:nvSpPr>
          <p:cNvPr id="6" name="Объект 5"/>
          <p:cNvSpPr>
            <a:spLocks noGrp="1"/>
          </p:cNvSpPr>
          <p:nvPr>
            <p:ph idx="1"/>
          </p:nvPr>
        </p:nvSpPr>
        <p:spPr>
          <a:xfrm>
            <a:off x="3707904" y="836712"/>
            <a:ext cx="5111750" cy="5853113"/>
          </a:xfrm>
        </p:spPr>
        <p:txBody>
          <a:bodyPr>
            <a:noAutofit/>
          </a:bodyPr>
          <a:lstStyle/>
          <a:p>
            <a:pPr marL="0" indent="0">
              <a:buNone/>
            </a:pPr>
            <a:r>
              <a:rPr lang="ru-RU" sz="1100" dirty="0"/>
              <a:t> </a:t>
            </a:r>
            <a:r>
              <a:rPr lang="ru-RU" sz="1100" dirty="0" smtClean="0"/>
              <a:t>       Когда </a:t>
            </a:r>
            <a:r>
              <a:rPr lang="ru-RU" sz="1100" dirty="0"/>
              <a:t>началась </a:t>
            </a:r>
            <a:r>
              <a:rPr lang="ru-RU" sz="1100" dirty="0" smtClean="0"/>
              <a:t>ВОВв1941 </a:t>
            </a:r>
            <a:r>
              <a:rPr lang="ru-RU" sz="1100" dirty="0"/>
              <a:t>году, Хасан </a:t>
            </a:r>
            <a:r>
              <a:rPr lang="ru-RU" sz="1100" dirty="0" err="1"/>
              <a:t>Харшимович</a:t>
            </a:r>
            <a:r>
              <a:rPr lang="ru-RU" sz="1100" dirty="0"/>
              <a:t> отбывал военную службу в рядах Советской армии в Прибалтике в г. Рига. Не побывав в родных краях после демобилизации, был направлен на фронт. Воевать начал в г. Бобруйске, что в находится в Белоруссии . Он также участвовал в военных действиях в других городах СССР. Был в моторизованных войсках, конной дивизии, и химических войсках. Почти всю войну Хасан </a:t>
            </a:r>
            <a:r>
              <a:rPr lang="ru-RU" sz="1100" dirty="0" err="1"/>
              <a:t>Харшимович</a:t>
            </a:r>
            <a:r>
              <a:rPr lang="ru-RU" sz="1100" dirty="0"/>
              <a:t> был фронтовым шофёром, смело и отважно боролся с врагом. Хасан </a:t>
            </a:r>
            <a:r>
              <a:rPr lang="ru-RU" sz="1100" dirty="0" err="1"/>
              <a:t>Харшимович</a:t>
            </a:r>
            <a:r>
              <a:rPr lang="ru-RU" sz="1100" dirty="0"/>
              <a:t> имел много наград за смелость и отвагу в боях за Родину. Был награждён орденом «За победу» в  ВОВ, медаль «За победу» над Японией, медаль «За отвагу». </a:t>
            </a:r>
          </a:p>
          <a:p>
            <a:pPr marL="0" indent="0">
              <a:buNone/>
            </a:pPr>
            <a:r>
              <a:rPr lang="ru-RU" sz="1100" dirty="0" smtClean="0"/>
              <a:t>         Хочется </a:t>
            </a:r>
            <a:r>
              <a:rPr lang="ru-RU" sz="1100" dirty="0"/>
              <a:t>вспомнить об одном эпизоде, о котором рассказывал мой прадедушка. В дни освобождения Белоруссии, фронт продвигался очень быстро, за один день войска продвигались на 50-100 км., колонны с продовольствием , боеприпасами тянулись на несколько километров. В один из таких дней батарея реактивных установок двигалась в составе колонны. Внезапно на фронте произошёл прорыв колонны танковой бригады немцев. Они ворвались на ту самую дорогу, по которой двигалась батарея. Прадедушка говорил, что происходило такое, что тяжело даже вспоминать. Армада танков начало просто давить машины с боеприпасами, провиантами и раненными. В тот самый момент на поле, находившемся рядом с дорогой, приземляется самолёт У-2.Батарея сработала быстро и слаженно. Подпустив танки по ближе, открыли огонь. Последствия были предсказуемы. От реактивных снарядов загорелось всё, даже земля. Танки были уничтожены, а Хасан </a:t>
            </a:r>
            <a:r>
              <a:rPr lang="ru-RU" sz="1100" dirty="0" err="1"/>
              <a:t>Харшимович</a:t>
            </a:r>
            <a:r>
              <a:rPr lang="ru-RU" sz="1100" dirty="0"/>
              <a:t>, чтобы не досталась его машина врагу, под вражеским обстрелом добирался до места назначения. Были выбиты все стёкла, он почти лёжа вёл свою машину и добрался до своих. Прадедушка не любил говорить о том, как его наградили. Он говорил, что каждый участник этой войны- герой. Вот такие они истинные герои- совершают подвиги и не говорят о них.</a:t>
            </a:r>
          </a:p>
          <a:p>
            <a:pPr marL="0" indent="0">
              <a:buNone/>
            </a:pPr>
            <a:r>
              <a:rPr lang="ru-RU" sz="1100" dirty="0" smtClean="0"/>
              <a:t>    Для </a:t>
            </a:r>
            <a:r>
              <a:rPr lang="ru-RU" sz="1100" dirty="0"/>
              <a:t>меня же мой прадедушка- настоящий герой. Мне есть чем гордится, и </a:t>
            </a:r>
            <a:r>
              <a:rPr lang="ru-RU" sz="1100" dirty="0" smtClean="0"/>
              <a:t>я действительно </a:t>
            </a:r>
            <a:r>
              <a:rPr lang="ru-RU" sz="1100" dirty="0"/>
              <a:t>горд прошлым своей семьи.</a:t>
            </a:r>
          </a:p>
          <a:p>
            <a:pPr marL="0" indent="0">
              <a:buNone/>
            </a:pPr>
            <a:r>
              <a:rPr lang="ru-RU" sz="1100" dirty="0"/>
              <a:t>                                                                                                                   Ученик 5В класса</a:t>
            </a:r>
          </a:p>
          <a:p>
            <a:pPr marL="0" indent="0">
              <a:buNone/>
            </a:pPr>
            <a:r>
              <a:rPr lang="ru-RU" sz="1100" dirty="0"/>
              <a:t>                                                                                                                   </a:t>
            </a:r>
            <a:r>
              <a:rPr lang="ru-RU" sz="1100" dirty="0" err="1"/>
              <a:t>Мачуков</a:t>
            </a:r>
            <a:r>
              <a:rPr lang="ru-RU" sz="1100" dirty="0"/>
              <a:t> Аслан</a:t>
            </a:r>
          </a:p>
          <a:p>
            <a:endParaRPr lang="ru-RU" sz="1100" dirty="0"/>
          </a:p>
        </p:txBody>
      </p:sp>
      <p:sp>
        <p:nvSpPr>
          <p:cNvPr id="7" name="Текст 6"/>
          <p:cNvSpPr>
            <a:spLocks noGrp="1"/>
          </p:cNvSpPr>
          <p:nvPr>
            <p:ph type="body" sz="half" idx="2"/>
          </p:nvPr>
        </p:nvSpPr>
        <p:spPr/>
        <p:txBody>
          <a:bodyPr/>
          <a:lstStyle/>
          <a:p>
            <a:endParaRPr lang="ru-RU" dirty="0"/>
          </a:p>
        </p:txBody>
      </p:sp>
      <p:pic>
        <p:nvPicPr>
          <p:cNvPr id="8" name="Рисунок 7" descr="https://pp.userapi.com/c841126/v841126389/73cd3/AcBQGX8uF5Y.jpg"/>
          <p:cNvPicPr/>
          <p:nvPr/>
        </p:nvPicPr>
        <p:blipFill>
          <a:blip r:embed="rId3"/>
          <a:srcRect/>
          <a:stretch>
            <a:fillRect/>
          </a:stretch>
        </p:blipFill>
        <p:spPr bwMode="auto">
          <a:xfrm>
            <a:off x="683568" y="836712"/>
            <a:ext cx="3067744" cy="5400600"/>
          </a:xfrm>
          <a:prstGeom prst="rect">
            <a:avLst/>
          </a:prstGeom>
          <a:noFill/>
          <a:ln w="9525">
            <a:noFill/>
            <a:miter lim="800000"/>
            <a:headEnd/>
            <a:tailEnd/>
          </a:ln>
        </p:spPr>
      </p:pic>
    </p:spTree>
    <p:extLst>
      <p:ext uri="{BB962C8B-B14F-4D97-AF65-F5344CB8AC3E}">
        <p14:creationId xmlns:p14="http://schemas.microsoft.com/office/powerpoint/2010/main" val="2084657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139952" y="273050"/>
            <a:ext cx="4546848" cy="5853113"/>
          </a:xfrm>
        </p:spPr>
        <p:txBody>
          <a:bodyPr>
            <a:normAutofit fontScale="40000" lnSpcReduction="20000"/>
          </a:bodyPr>
          <a:lstStyle/>
          <a:p>
            <a:r>
              <a:rPr lang="ru-RU" dirty="0"/>
              <a:t>Мой прадедушка </a:t>
            </a:r>
            <a:r>
              <a:rPr lang="ru-RU" b="1" dirty="0" err="1"/>
              <a:t>Бытдаев</a:t>
            </a:r>
            <a:r>
              <a:rPr lang="ru-RU" b="1" dirty="0"/>
              <a:t> </a:t>
            </a:r>
            <a:r>
              <a:rPr lang="ru-RU" b="1" dirty="0" err="1"/>
              <a:t>Солтан-Мурад</a:t>
            </a:r>
            <a:r>
              <a:rPr lang="ru-RU" b="1" dirty="0"/>
              <a:t> </a:t>
            </a:r>
            <a:r>
              <a:rPr lang="ru-RU" b="1" dirty="0" err="1"/>
              <a:t>Хангериеви</a:t>
            </a:r>
            <a:r>
              <a:rPr lang="ru-RU" dirty="0" err="1"/>
              <a:t>ч.Я</a:t>
            </a:r>
            <a:r>
              <a:rPr lang="ru-RU" dirty="0"/>
              <a:t> знаю ,что он прошел всю </a:t>
            </a:r>
            <a:r>
              <a:rPr lang="ru-RU" dirty="0" err="1" smtClean="0"/>
              <a:t>ВОв</a:t>
            </a:r>
            <a:r>
              <a:rPr lang="ru-RU" dirty="0" smtClean="0"/>
              <a:t> </a:t>
            </a:r>
            <a:r>
              <a:rPr lang="ru-RU" dirty="0"/>
              <a:t>от начала до </a:t>
            </a:r>
            <a:r>
              <a:rPr lang="ru-RU" dirty="0" err="1"/>
              <a:t>конца.Начал</a:t>
            </a:r>
            <a:r>
              <a:rPr lang="ru-RU" dirty="0"/>
              <a:t> в1941г.рядовым  </a:t>
            </a:r>
            <a:r>
              <a:rPr lang="ru-RU" dirty="0" err="1"/>
              <a:t>Кизлярского</a:t>
            </a:r>
            <a:r>
              <a:rPr lang="ru-RU" dirty="0"/>
              <a:t> Кавалерийского </a:t>
            </a:r>
            <a:r>
              <a:rPr lang="ru-RU" dirty="0" err="1"/>
              <a:t>полка.В</a:t>
            </a:r>
            <a:r>
              <a:rPr lang="ru-RU" dirty="0"/>
              <a:t> 1944-1945гг. в составе Белорусского полка участвовал в </a:t>
            </a:r>
            <a:r>
              <a:rPr lang="ru-RU" dirty="0" err="1"/>
              <a:t>Полесской</a:t>
            </a:r>
            <a:r>
              <a:rPr lang="ru-RU" dirty="0"/>
              <a:t> операции. Закончил войну в </a:t>
            </a:r>
            <a:r>
              <a:rPr lang="ru-RU" dirty="0" err="1"/>
              <a:t>Польше.Мне</a:t>
            </a:r>
            <a:r>
              <a:rPr lang="ru-RU" dirty="0"/>
              <a:t> рассказали одну историю ,рассказанную им.</a:t>
            </a:r>
          </a:p>
          <a:p>
            <a:r>
              <a:rPr lang="ru-RU" dirty="0"/>
              <a:t>    « Было это под Белоруссией в 1943 году. В стороне от основных боевых действий имелся заболоченный участок. Нельзя было исключать возможности, что фашисты могут переправиться через него и зайти в тыл советских войск. Перекрыть эту тропу должны были экипаж танка Т-34, командовал которым старший лейтенант и пехотинцы. Прибыв на место, лейтенант обратил внимание на</a:t>
            </a:r>
          </a:p>
          <a:p>
            <a:r>
              <a:rPr lang="ru-RU" dirty="0"/>
              <a:t>небольшой холм и приказал нам, своим подчиненным, вырыть в нем укрытие для «тридцатьчетверки», а также замаскировать ее ветками.</a:t>
            </a:r>
          </a:p>
          <a:p>
            <a:r>
              <a:rPr lang="ru-RU" dirty="0"/>
              <a:t>  Через какое-то время к тропе подошли пять немецких «тигров» и вражеская пехота, а впереди двигался тягач с платформой, где были сложены деревянные настилы. Понятно, что фрицы всерьез подготовились к переправе. И только они приступили к укладке искусственной «дороги», как наш танк открыл огонь. Первым же снарядом был уничтожен тягач. Потом завязался тяжелый бой. Надежно спрятанный «Т-34» подбил три «тигра», а красноармейцы поливали из пулемета неприятельскую пехоту. Фашисты отступили, и старший лейтенант по рации доложил обстановку на командный пункт. За этот бой нас всех, оставшихся в живых ,наградили орденами и медалями».</a:t>
            </a:r>
          </a:p>
          <a:p>
            <a:r>
              <a:rPr lang="ru-RU" dirty="0"/>
              <a:t>    Мой прадед был настоящим героем!!!</a:t>
            </a:r>
          </a:p>
          <a:p>
            <a:r>
              <a:rPr lang="ru-RU" dirty="0"/>
              <a:t>                                                </a:t>
            </a:r>
            <a:r>
              <a:rPr lang="ru-RU" dirty="0" err="1"/>
              <a:t>Батчаев</a:t>
            </a:r>
            <a:r>
              <a:rPr lang="ru-RU" dirty="0"/>
              <a:t> Алан 5г класс.</a:t>
            </a:r>
          </a:p>
          <a:p>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Home\Desktop\IMG-20180219-WA0042.jpg"/>
          <p:cNvPicPr/>
          <p:nvPr/>
        </p:nvPicPr>
        <p:blipFill>
          <a:blip r:embed="rId3">
            <a:extLst>
              <a:ext uri="{28A0092B-C50C-407E-A947-70E740481C1C}">
                <a14:useLocalDpi xmlns:a14="http://schemas.microsoft.com/office/drawing/2010/main" val="0"/>
              </a:ext>
            </a:extLst>
          </a:blip>
          <a:srcRect/>
          <a:stretch>
            <a:fillRect/>
          </a:stretch>
        </p:blipFill>
        <p:spPr bwMode="auto">
          <a:xfrm>
            <a:off x="611560" y="476672"/>
            <a:ext cx="3614918" cy="5661248"/>
          </a:xfrm>
          <a:prstGeom prst="rect">
            <a:avLst/>
          </a:prstGeom>
          <a:noFill/>
          <a:ln>
            <a:noFill/>
          </a:ln>
        </p:spPr>
      </p:pic>
    </p:spTree>
    <p:extLst>
      <p:ext uri="{BB962C8B-B14F-4D97-AF65-F5344CB8AC3E}">
        <p14:creationId xmlns:p14="http://schemas.microsoft.com/office/powerpoint/2010/main" val="762922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descr="C:\Users\глаша\Desktop\DSCN345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04664"/>
            <a:ext cx="3672408" cy="4992509"/>
          </a:xfrm>
          <a:prstGeom prst="rect">
            <a:avLst/>
          </a:prstGeom>
          <a:noFill/>
          <a:ln>
            <a:noFill/>
          </a:ln>
        </p:spPr>
      </p:pic>
      <p:sp>
        <p:nvSpPr>
          <p:cNvPr id="3" name="Заголовок 2"/>
          <p:cNvSpPr>
            <a:spLocks noGrp="1"/>
          </p:cNvSpPr>
          <p:nvPr>
            <p:ph type="title"/>
          </p:nvPr>
        </p:nvSpPr>
        <p:spPr/>
        <p:txBody>
          <a:bodyPr/>
          <a:lstStyle/>
          <a:p>
            <a:endParaRPr lang="ru-RU"/>
          </a:p>
        </p:txBody>
      </p:sp>
      <p:sp>
        <p:nvSpPr>
          <p:cNvPr id="4" name="Объект 3"/>
          <p:cNvSpPr>
            <a:spLocks noGrp="1"/>
          </p:cNvSpPr>
          <p:nvPr>
            <p:ph idx="1"/>
          </p:nvPr>
        </p:nvSpPr>
        <p:spPr>
          <a:xfrm>
            <a:off x="4427984" y="273050"/>
            <a:ext cx="4258816" cy="5853113"/>
          </a:xfrm>
        </p:spPr>
        <p:txBody>
          <a:bodyPr>
            <a:normAutofit fontScale="47500" lnSpcReduction="20000"/>
          </a:bodyPr>
          <a:lstStyle/>
          <a:p>
            <a:pPr marL="0" indent="0">
              <a:buNone/>
            </a:pPr>
            <a:r>
              <a:rPr lang="ru-RU" dirty="0"/>
              <a:t>Великая Отечественная Война 1941-1945гг. Сегодня тех, кто прошел через эту войну, осталось немного. Это было тяжелое время.  Я хочу рассказать о своей прабабушке </a:t>
            </a:r>
            <a:r>
              <a:rPr lang="ru-RU" b="1" dirty="0"/>
              <a:t>Козловой Наталье Архиповне</a:t>
            </a:r>
            <a:r>
              <a:rPr lang="ru-RU" dirty="0"/>
              <a:t> свидетельнице событий Великой Отечественной Войне. В 1943г ей было 30лет тогда она жила на хуторе Пристань </a:t>
            </a:r>
            <a:r>
              <a:rPr lang="ru-RU" dirty="0" err="1"/>
              <a:t>Прикубанского</a:t>
            </a:r>
            <a:r>
              <a:rPr lang="ru-RU" dirty="0"/>
              <a:t> района, когда прадедушка ушел на войну, она осталась одна с четырьмя детьми. От зари до зари приходилось работать в колхозе, Было голодно, все отправлялось на фронт. Вели домашнее хозяйство, чтобы как то выжить. Дети, пережившие, войну испытали очень много тяжб и бед. У них не было счастливого детства, война отняла его у них. Они собирали колоски, съедобные корешки и замершую картошку. Прабабушка сутками работала на ферме домой приходила только поесть. Дети были одни, самостоятельно делали все домашние дела. Жили бедно, не было даже обуви. Но все выжили. Я не застал, свою прабабушку ее уже давно нет в живых. А моя бабушка иногда вспоминает, как они жили в то время. Мы молодое поколение обязаны помнить подвиги наших прадедов на войне и в тылу и пусть события Великой Отечественной Войны останутся в наших сердцах.</a:t>
            </a:r>
          </a:p>
          <a:p>
            <a:endParaRPr lang="ru-RU" dirty="0"/>
          </a:p>
        </p:txBody>
      </p:sp>
      <p:sp>
        <p:nvSpPr>
          <p:cNvPr id="5" name="Текст 4"/>
          <p:cNvSpPr>
            <a:spLocks noGrp="1"/>
          </p:cNvSpPr>
          <p:nvPr>
            <p:ph type="body" sz="half" idx="2"/>
          </p:nvPr>
        </p:nvSpPr>
        <p:spPr>
          <a:xfrm>
            <a:off x="467544" y="620688"/>
            <a:ext cx="3008313" cy="4691063"/>
          </a:xfrm>
        </p:spPr>
        <p:txBody>
          <a:bodyPr/>
          <a:lstStyle/>
          <a:p>
            <a:endParaRPr lang="ru-RU" dirty="0"/>
          </a:p>
        </p:txBody>
      </p:sp>
    </p:spTree>
    <p:extLst>
      <p:ext uri="{BB962C8B-B14F-4D97-AF65-F5344CB8AC3E}">
        <p14:creationId xmlns:p14="http://schemas.microsoft.com/office/powerpoint/2010/main" val="2958434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p:txBody>
          <a:bodyPr/>
          <a:lstStyle/>
          <a:p>
            <a:endParaRPr lang="ru-RU"/>
          </a:p>
        </p:txBody>
      </p:sp>
      <p:sp>
        <p:nvSpPr>
          <p:cNvPr id="6" name="Объект 5"/>
          <p:cNvSpPr>
            <a:spLocks noGrp="1"/>
          </p:cNvSpPr>
          <p:nvPr>
            <p:ph idx="1"/>
          </p:nvPr>
        </p:nvSpPr>
        <p:spPr>
          <a:xfrm>
            <a:off x="4067944" y="273050"/>
            <a:ext cx="4618856" cy="5853113"/>
          </a:xfrm>
        </p:spPr>
        <p:txBody>
          <a:bodyPr>
            <a:normAutofit fontScale="32500" lnSpcReduction="20000"/>
          </a:bodyPr>
          <a:lstStyle/>
          <a:p>
            <a:r>
              <a:rPr lang="ru-RU" sz="3700" dirty="0" smtClean="0"/>
              <a:t>Мой </a:t>
            </a:r>
            <a:r>
              <a:rPr lang="ru-RU" sz="3700" dirty="0"/>
              <a:t>дядя ,</a:t>
            </a:r>
            <a:r>
              <a:rPr lang="ru-RU" sz="3700" b="1" dirty="0" err="1"/>
              <a:t>Хубиев</a:t>
            </a:r>
            <a:r>
              <a:rPr lang="ru-RU" sz="3700" b="1" dirty="0"/>
              <a:t> Мурат </a:t>
            </a:r>
            <a:r>
              <a:rPr lang="ru-RU" sz="3700" b="1" dirty="0" err="1"/>
              <a:t>Хамидович</a:t>
            </a:r>
            <a:r>
              <a:rPr lang="ru-RU" sz="3700" dirty="0"/>
              <a:t>,  служит в пограничных войсках уже много лет. Дело это, я знаю, нелегкое! На мой взгляд, пограничник – одна из самых важных профессий, это щит против врага. Пограничники почти всегда надеются на себя и свои силы, они способны выживать в экстремальных условиях, всегда готовы встретить опасность. Вот, к примеру, один эпизод из его жизни, о котором он мне рассказывал.               </a:t>
            </a:r>
          </a:p>
          <a:p>
            <a:r>
              <a:rPr lang="ru-RU" sz="3700" dirty="0"/>
              <a:t>  Это было в одной из многочисленных командировок на границу республики – горный перевал. В горах у нарушителей больше шансов пройти незамеченными и уйти от погони, поэтому надо «исползать» весь горный участок. А это горный хребет с толщей невообразимо белого льда, исполосован </a:t>
            </a:r>
            <a:r>
              <a:rPr lang="ru-RU" sz="3700" dirty="0" err="1"/>
              <a:t>ущельями.Красота</a:t>
            </a:r>
            <a:r>
              <a:rPr lang="ru-RU" sz="3700" dirty="0"/>
              <a:t> неописуемая! Но именно здесь,  в горных ущельях, пограничник должен быть еще </a:t>
            </a:r>
            <a:r>
              <a:rPr lang="ru-RU" sz="3700" dirty="0" err="1"/>
              <a:t>ответственней</a:t>
            </a:r>
            <a:r>
              <a:rPr lang="ru-RU" sz="3700" dirty="0"/>
              <a:t> и проворней, чтобы предупредить все действия лазутчиков. И хорошим помощником ему  в этом бывает собака.  </a:t>
            </a:r>
          </a:p>
          <a:p>
            <a:r>
              <a:rPr lang="ru-RU" sz="3700" dirty="0"/>
              <a:t> Главная миссия пограничников сводится к тому, чтобы не дать пройти через границу нарушителям. В случае подтверждения факта нарушения границы объявляется тревога, и поисковая группа превращается в группу захвата. </a:t>
            </a:r>
          </a:p>
          <a:p>
            <a:r>
              <a:rPr lang="ru-RU" sz="3700" dirty="0"/>
              <a:t>  Так вот, вооруженная группа в количестве шестнадцати человек планировали незаметно проникнуть на территорию. Но их замыслам не суждено было сбыться: овчарка Рекс предупредила часового о приближении неприятеля, а сама бросилась на налетчиков, при этом сбив с ног одного нарушителя, Рекс бросился на другого, потом и на третьего. Даже после ранения овчарка была активной, выполняла все команды проводника. Пограничники  окончательно дезорганизовали налетчиков, завязалась перестрелка, один из нападавших был убит, двое ранены. </a:t>
            </a:r>
          </a:p>
          <a:p>
            <a:r>
              <a:rPr lang="ru-RU" sz="3700" dirty="0"/>
              <a:t>Каждый такой день, когда опасность смерти очень высока, но пограничник думает, прежде всего, о защите границ Родины</a:t>
            </a:r>
          </a:p>
          <a:p>
            <a:r>
              <a:rPr lang="ru-RU" sz="3700" dirty="0"/>
              <a:t> становится подвигом, молчаливым подвигом пограничника!</a:t>
            </a:r>
          </a:p>
          <a:p>
            <a:pPr marL="0" indent="0">
              <a:buNone/>
            </a:pPr>
            <a:endParaRPr lang="ru-RU" sz="3700" dirty="0"/>
          </a:p>
          <a:p>
            <a:r>
              <a:rPr lang="ru-RU" sz="3700" b="1" dirty="0" smtClean="0"/>
              <a:t>                                                                      </a:t>
            </a:r>
            <a:r>
              <a:rPr lang="ru-RU" sz="3700" dirty="0" err="1" smtClean="0"/>
              <a:t>Гаджаева</a:t>
            </a:r>
            <a:r>
              <a:rPr lang="ru-RU" sz="3700" dirty="0" smtClean="0"/>
              <a:t> </a:t>
            </a:r>
            <a:r>
              <a:rPr lang="ru-RU" sz="3700" dirty="0"/>
              <a:t>Амина, 5 «Г» класс</a:t>
            </a:r>
          </a:p>
          <a:p>
            <a:endParaRPr lang="ru-RU" dirty="0"/>
          </a:p>
        </p:txBody>
      </p:sp>
      <p:sp>
        <p:nvSpPr>
          <p:cNvPr id="7" name="Текст 6"/>
          <p:cNvSpPr>
            <a:spLocks noGrp="1"/>
          </p:cNvSpPr>
          <p:nvPr>
            <p:ph type="body" sz="half" idx="2"/>
          </p:nvPr>
        </p:nvSpPr>
        <p:spPr/>
        <p:txBody>
          <a:bodyPr/>
          <a:lstStyle/>
          <a:p>
            <a:endParaRPr lang="ru-RU" dirty="0"/>
          </a:p>
        </p:txBody>
      </p:sp>
      <p:pic>
        <p:nvPicPr>
          <p:cNvPr id="8" name="Рисунок 7" descr="C:\Users\Kubanova-AH\Pictures\image.jpg"/>
          <p:cNvPicPr/>
          <p:nvPr/>
        </p:nvPicPr>
        <p:blipFill>
          <a:blip r:embed="rId3">
            <a:extLst>
              <a:ext uri="{28A0092B-C50C-407E-A947-70E740481C1C}">
                <a14:useLocalDpi xmlns:a14="http://schemas.microsoft.com/office/drawing/2010/main" val="0"/>
              </a:ext>
            </a:extLst>
          </a:blip>
          <a:srcRect/>
          <a:stretch>
            <a:fillRect/>
          </a:stretch>
        </p:blipFill>
        <p:spPr bwMode="auto">
          <a:xfrm>
            <a:off x="683568" y="620688"/>
            <a:ext cx="3528392" cy="4536504"/>
          </a:xfrm>
          <a:prstGeom prst="rect">
            <a:avLst/>
          </a:prstGeom>
          <a:noFill/>
          <a:ln>
            <a:noFill/>
          </a:ln>
        </p:spPr>
      </p:pic>
    </p:spTree>
    <p:extLst>
      <p:ext uri="{BB962C8B-B14F-4D97-AF65-F5344CB8AC3E}">
        <p14:creationId xmlns:p14="http://schemas.microsoft.com/office/powerpoint/2010/main" val="2083576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3050"/>
            <a:ext cx="4186808" cy="563662"/>
          </a:xfrm>
        </p:spPr>
        <p:txBody>
          <a:bodyPr>
            <a:normAutofit/>
          </a:bodyPr>
          <a:lstStyle/>
          <a:p>
            <a:pPr algn="ctr"/>
            <a:r>
              <a:rPr lang="ru-RU" i="1" dirty="0"/>
              <a:t>МАМАЕВ  МУРАТ  ВЛАДИМИРОВИЧ </a:t>
            </a:r>
            <a:endParaRPr lang="ru-RU" dirty="0"/>
          </a:p>
        </p:txBody>
      </p:sp>
      <p:sp>
        <p:nvSpPr>
          <p:cNvPr id="3" name="Объект 2"/>
          <p:cNvSpPr>
            <a:spLocks noGrp="1"/>
          </p:cNvSpPr>
          <p:nvPr>
            <p:ph idx="1"/>
          </p:nvPr>
        </p:nvSpPr>
        <p:spPr>
          <a:xfrm>
            <a:off x="4355976" y="273050"/>
            <a:ext cx="4330824" cy="5853113"/>
          </a:xfrm>
        </p:spPr>
        <p:txBody>
          <a:bodyPr>
            <a:normAutofit fontScale="47500" lnSpcReduction="20000"/>
          </a:bodyPr>
          <a:lstStyle/>
          <a:p>
            <a:r>
              <a:rPr lang="ru-RU" b="1" i="1" dirty="0"/>
              <a:t>Мой дядя Мамаев Мурат Владимирович  служил </a:t>
            </a:r>
            <a:r>
              <a:rPr lang="ru-RU" b="1" i="1" dirty="0" smtClean="0"/>
              <a:t> </a:t>
            </a:r>
            <a:r>
              <a:rPr lang="ru-RU" b="1" i="1" dirty="0"/>
              <a:t>с  1991 по 1993 </a:t>
            </a:r>
            <a:r>
              <a:rPr lang="ru-RU" b="1" i="1" dirty="0" smtClean="0"/>
              <a:t>год </a:t>
            </a:r>
            <a:r>
              <a:rPr lang="ru-RU" b="1" i="1" dirty="0"/>
              <a:t>в Московском военном округе. И вот, что он мне рассказал, как проходит один день в армии.                                                                                                                        Он был командиром взвода , </a:t>
            </a:r>
            <a:r>
              <a:rPr lang="ru-RU" b="1" i="1" dirty="0" smtClean="0"/>
              <a:t>отвечал</a:t>
            </a:r>
            <a:r>
              <a:rPr lang="ru-RU" b="1" i="1" dirty="0"/>
              <a:t> за постоянную боевую готовность взвода и успешное выполнение им боевых задач; воспитание, воинскую дисциплину за поддержание внутреннего порядка во взводе .Он подчинялся командиру роты  и является прямым начальником всего личного состава взвода ,в составе которого было  33 солдата. </a:t>
            </a:r>
            <a:endParaRPr lang="ru-RU" dirty="0"/>
          </a:p>
          <a:p>
            <a:r>
              <a:rPr lang="ru-RU" b="1" i="1" dirty="0"/>
              <a:t> Он лично обучал и воспитывал подчиненных</a:t>
            </a:r>
            <a:r>
              <a:rPr lang="ru-RU" b="1" i="1" dirty="0" smtClean="0"/>
              <a:t>. Знал </a:t>
            </a:r>
            <a:r>
              <a:rPr lang="ru-RU" b="1" i="1" dirty="0"/>
              <a:t>фамилию, имя, отчество, год рождения, национальность, род занятий до военной службы, успехи и недостатки в боевой подготовке каждого  солдата</a:t>
            </a:r>
            <a:r>
              <a:rPr lang="ru-RU" b="1" i="1" dirty="0" smtClean="0"/>
              <a:t>. Постоянно </a:t>
            </a:r>
            <a:r>
              <a:rPr lang="ru-RU" b="1" i="1" dirty="0"/>
              <a:t>проводил индивидуальную работу по воинскому воспитанию</a:t>
            </a:r>
            <a:r>
              <a:rPr lang="ru-RU" b="1" i="1" dirty="0" smtClean="0"/>
              <a:t>. Требовал </a:t>
            </a:r>
            <a:r>
              <a:rPr lang="ru-RU" b="1" i="1" dirty="0"/>
              <a:t>строгого соблюдения воинской дисциплины взвода , постоянно совершенствовал физическую тренированность личного состава.</a:t>
            </a:r>
            <a:endParaRPr lang="ru-RU" dirty="0"/>
          </a:p>
          <a:p>
            <a:r>
              <a:rPr lang="ru-RU" b="1" i="1" dirty="0"/>
              <a:t>Принимал меры по выполнению требований безопасности военной службы на занятиях, стрельбах и учениях, а также при проведении других мероприятий повседневной деятельности. </a:t>
            </a:r>
            <a:endParaRPr lang="ru-RU" dirty="0"/>
          </a:p>
          <a:p>
            <a:endParaRPr lang="ru-RU" dirty="0"/>
          </a:p>
        </p:txBody>
      </p:sp>
      <p:sp>
        <p:nvSpPr>
          <p:cNvPr id="4" name="Текст 3"/>
          <p:cNvSpPr>
            <a:spLocks noGrp="1"/>
          </p:cNvSpPr>
          <p:nvPr>
            <p:ph type="body" sz="half" idx="2"/>
          </p:nvPr>
        </p:nvSpPr>
        <p:spPr/>
        <p:txBody>
          <a:bodyPr/>
          <a:lstStyle/>
          <a:p>
            <a:endParaRPr lang="ru-RU" dirty="0"/>
          </a:p>
        </p:txBody>
      </p:sp>
      <p:pic>
        <p:nvPicPr>
          <p:cNvPr id="2050"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474" y="872715"/>
            <a:ext cx="3672408" cy="511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291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47500" lnSpcReduction="20000"/>
          </a:bodyPr>
          <a:lstStyle/>
          <a:p>
            <a:r>
              <a:rPr lang="ru-RU" dirty="0"/>
              <a:t>Мой дядя </a:t>
            </a:r>
            <a:r>
              <a:rPr lang="ru-RU" b="1" dirty="0" err="1"/>
              <a:t>Суюнчев</a:t>
            </a:r>
            <a:r>
              <a:rPr lang="ru-RU" b="1" dirty="0"/>
              <a:t> </a:t>
            </a:r>
            <a:r>
              <a:rPr lang="ru-RU" b="1" dirty="0" err="1"/>
              <a:t>Азнаур</a:t>
            </a:r>
            <a:r>
              <a:rPr lang="ru-RU" b="1" dirty="0"/>
              <a:t> </a:t>
            </a:r>
            <a:r>
              <a:rPr lang="ru-RU" dirty="0"/>
              <a:t>служил в Афганистане. При жизни, мой дядя неоднократно рассказывал моей маме о своей воинской службе и о своих переживаниях в бою. Делился о строгом распорядке дня в армии и как их готовили к боям. В армии призывники занимались спортом, учились боевым единоборствам и пользоваться оружием. Через несколько месяцев обучения пришел приказ отправить их в Афганистан на войну. Всех друзей и его конечно очень пугала неизвестность. </a:t>
            </a:r>
            <a:r>
              <a:rPr lang="ru-RU" dirty="0"/>
              <a:t>Е</a:t>
            </a:r>
            <a:r>
              <a:rPr lang="ru-RU" dirty="0" smtClean="0"/>
              <a:t>го </a:t>
            </a:r>
            <a:r>
              <a:rPr lang="ru-RU" dirty="0"/>
              <a:t>рота неоднократно участвовала в </a:t>
            </a:r>
            <a:r>
              <a:rPr lang="ru-RU" dirty="0" smtClean="0"/>
              <a:t>боях, и </a:t>
            </a:r>
            <a:r>
              <a:rPr lang="ru-RU" dirty="0"/>
              <a:t>на глазах моего дяди погиб однажды его очень близкий друг. Он очень сильно страдал </a:t>
            </a:r>
            <a:r>
              <a:rPr lang="ru-RU" dirty="0" smtClean="0"/>
              <a:t>из-за </a:t>
            </a:r>
            <a:r>
              <a:rPr lang="ru-RU" dirty="0"/>
              <a:t>смерти своего товарища. Несколько солдат в тот день отправили на вылазку, они напоролись на минное поле. Вернулись с той вылазки не все…Мой дядя был ранен в тот день, и почти два месяца пролежал в больнице. Он очень часто с  болью в голосе рассказывал про этот день своим родным .Каждый из сотен тысяч прошедших через эту войну стал частью Афганистана, частью его земли, которая так никогда и не смогла поглотить всей пролитой на ней крови. А Афганистан стал частью каждого воевавшего там. В сердцах многих людей эта война оставила незаживающую рану. Невыносимо горько смотреть на лица матерей, не дождавшихся своих сыновей. Каждый год он вспоминал этот день с болью в сердце, каждый год с грустью он нес цветы к памятнику погибшим при исполнении воинского долга. Такой живописный горный </a:t>
            </a:r>
            <a:r>
              <a:rPr lang="ru-RU" dirty="0" err="1"/>
              <a:t>Афган</a:t>
            </a:r>
            <a:r>
              <a:rPr lang="ru-RU" dirty="0"/>
              <a:t>, такой жестокий страшный </a:t>
            </a:r>
            <a:r>
              <a:rPr lang="ru-RU" dirty="0" err="1"/>
              <a:t>Афган</a:t>
            </a:r>
            <a:r>
              <a:rPr lang="ru-RU" dirty="0"/>
              <a:t>…</a:t>
            </a:r>
          </a:p>
          <a:p>
            <a:r>
              <a:rPr lang="ru-RU" dirty="0"/>
              <a:t> </a:t>
            </a:r>
          </a:p>
          <a:p>
            <a:pPr marL="0" indent="0">
              <a:buNone/>
            </a:pPr>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A0F1~1\AppData\Local\Temp\Rar$DIa0.056\IMG-20180216-WA0008(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76672"/>
            <a:ext cx="3384376" cy="5184576"/>
          </a:xfrm>
          <a:prstGeom prst="rect">
            <a:avLst/>
          </a:prstGeom>
          <a:noFill/>
          <a:ln>
            <a:noFill/>
          </a:ln>
        </p:spPr>
      </p:pic>
    </p:spTree>
    <p:extLst>
      <p:ext uri="{BB962C8B-B14F-4D97-AF65-F5344CB8AC3E}">
        <p14:creationId xmlns:p14="http://schemas.microsoft.com/office/powerpoint/2010/main" val="393029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apisarevskaya.rusedu.net/gallery/1415/den_pobedy_st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 y="0"/>
            <a:ext cx="9132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707904" y="273050"/>
            <a:ext cx="4978896" cy="5853113"/>
          </a:xfrm>
        </p:spPr>
        <p:txBody>
          <a:bodyPr>
            <a:normAutofit fontScale="40000" lnSpcReduction="20000"/>
          </a:bodyPr>
          <a:lstStyle/>
          <a:p>
            <a:r>
              <a:rPr lang="ru-RU" dirty="0" smtClean="0"/>
              <a:t>     Мой </a:t>
            </a:r>
            <a:r>
              <a:rPr lang="ru-RU" dirty="0"/>
              <a:t>дядя, </a:t>
            </a:r>
            <a:r>
              <a:rPr lang="ru-RU" b="1" dirty="0" err="1"/>
              <a:t>Тамбиев</a:t>
            </a:r>
            <a:r>
              <a:rPr lang="ru-RU" b="1" dirty="0"/>
              <a:t> </a:t>
            </a:r>
            <a:r>
              <a:rPr lang="ru-RU" b="1" dirty="0" err="1"/>
              <a:t>Азамат</a:t>
            </a:r>
            <a:r>
              <a:rPr lang="ru-RU" b="1" dirty="0"/>
              <a:t> </a:t>
            </a:r>
            <a:r>
              <a:rPr lang="ru-RU" b="1" dirty="0" err="1"/>
              <a:t>Хасанович</a:t>
            </a:r>
            <a:r>
              <a:rPr lang="ru-RU" dirty="0"/>
              <a:t>, служил в Российской Армии с 2014 по 2015 год в городе Мурманск. Ещё с детства он хотел быть моряком. Ему особенно нравилась форма моряцкая.  </a:t>
            </a:r>
          </a:p>
          <a:p>
            <a:r>
              <a:rPr lang="ru-RU" dirty="0"/>
              <a:t>      Дядя рассказывал: «Конечно, армейская жизнь нелегка и сильно отличается от того, что происходит на «гражданке». Это не только строгая дисциплина и беспрекословное выполнение всех приказов командира, но и необходимость быстро принимать решения, от которых может зависеть жизнь человека».</a:t>
            </a:r>
          </a:p>
          <a:p>
            <a:r>
              <a:rPr lang="ru-RU" dirty="0"/>
              <a:t>         К этому приходишь не сразу, ведь мы тоже вчерашние мальчишки, которые думают, что Армия — это романтика, игра в «</a:t>
            </a:r>
            <a:r>
              <a:rPr lang="ru-RU" dirty="0" err="1"/>
              <a:t>войнушки</a:t>
            </a:r>
            <a:r>
              <a:rPr lang="ru-RU" dirty="0"/>
              <a:t>», лишь с разницей, что в детстве это автоматы вырезанные из фанеры, а здесь настоящие. </a:t>
            </a:r>
          </a:p>
          <a:p>
            <a:r>
              <a:rPr lang="ru-RU" dirty="0"/>
              <a:t>      Впервые я себя почувствовал солдатом, когда одел форму. Но это не то по сравнению с тем, когда принимаешь присягу. Даже, когда читал её перед строем, к горлу подбирался комок, чувствовал какая ответственность ложится теперь на меня. Смогу ли я выполнить свой долг перед Родиной, как легендарные герои своих времен, не подведу ли я своих родителей и тех, кто надеются на меня, провожая в Российскую Армию. Но есть слово «должен» и давая присягу понял, что детство кончилось, надо быть достойным сыном своих родителей, стараться не посрамить край откуда я родом.  </a:t>
            </a:r>
          </a:p>
          <a:p>
            <a:r>
              <a:rPr lang="ru-RU" dirty="0"/>
              <a:t>      Когда после курса молодого бойца прибыли на корабль, я был удивлен размером судна и самолетами на его борту, которые запросто могут взлетать и приземляться тут же. Бескрайнее море с не видимыми границами .</a:t>
            </a:r>
          </a:p>
          <a:p>
            <a:r>
              <a:rPr lang="ru-RU" dirty="0"/>
              <a:t>     «Каждый мальчик должен пройти военную службу. Для этого надо часто посещать спортзалы, иметь хорошую физическую подготовку. Уметь быть хорошим и ответственным человеком и другом»,- так закончил свой рассказ мой дядя.  </a:t>
            </a:r>
          </a:p>
          <a:p>
            <a:pPr marL="0" indent="0">
              <a:buNone/>
            </a:pPr>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descr="C:\Users\Администратор\Documents\Scanned Documents\Мариям Османовна.jpg"/>
          <p:cNvPicPr/>
          <p:nvPr/>
        </p:nvPicPr>
        <p:blipFill rotWithShape="1">
          <a:blip r:embed="rId3" cstate="print">
            <a:extLst>
              <a:ext uri="{28A0092B-C50C-407E-A947-70E740481C1C}">
                <a14:useLocalDpi xmlns:a14="http://schemas.microsoft.com/office/drawing/2010/main" val="0"/>
              </a:ext>
            </a:extLst>
          </a:blip>
          <a:srcRect l="7862" r="4950" b="-10"/>
          <a:stretch/>
        </p:blipFill>
        <p:spPr bwMode="auto">
          <a:xfrm>
            <a:off x="539552" y="548680"/>
            <a:ext cx="3312368" cy="53285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609819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4432</Words>
  <Application>Microsoft Office PowerPoint</Application>
  <PresentationFormat>Экран (4:3)</PresentationFormat>
  <Paragraphs>175</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Презентация PowerPoint</vt:lpstr>
      <vt:lpstr>Бадахов Хамзат Ибраевич  (1917-1996)  </vt:lpstr>
      <vt:lpstr>                         Семёнов Хасан Харшимович</vt:lpstr>
      <vt:lpstr>Презентация PowerPoint</vt:lpstr>
      <vt:lpstr>Презентация PowerPoint</vt:lpstr>
      <vt:lpstr>Презентация PowerPoint</vt:lpstr>
      <vt:lpstr>МАМАЕВ  МУРАТ  ВЛАДИМИРОВИЧ </vt:lpstr>
      <vt:lpstr>Презентация PowerPoint</vt:lpstr>
      <vt:lpstr>Презентация PowerPoint</vt:lpstr>
      <vt:lpstr>Презентация PowerPoint</vt:lpstr>
      <vt:lpstr>Дзугов Барадин Зелимович </vt:lpstr>
      <vt:lpstr>Семёнов Арафат Борисович </vt:lpstr>
      <vt:lpstr>    Лепшоков Асхат Наурузович </vt:lpstr>
      <vt:lpstr>Презентация PowerPoint</vt:lpstr>
      <vt:lpstr>Презентация PowerPoint</vt:lpstr>
      <vt:lpstr>    Тебуев Азнаур Ильясович </vt:lpstr>
      <vt:lpstr>Дигуров Артур Казбекович </vt:lpstr>
      <vt:lpstr> Лепшоков  Ансар Хасанович </vt:lpstr>
      <vt:lpstr>Максим Александрович Корабейников</vt:lpstr>
      <vt:lpstr>Презентация PowerPoint</vt:lpstr>
      <vt:lpstr>Презентация PowerPoint</vt:lpstr>
      <vt:lpstr>Презентация PowerPoint</vt:lpstr>
      <vt:lpstr>Презентация PowerPoint</vt:lpstr>
      <vt:lpstr>Презентация PowerPoint</vt:lpstr>
      <vt:lpstr>Кульбашова  Александра Егоровна </vt:lpstr>
      <vt:lpstr>Сухенко Михаил Моисеевич </vt:lpstr>
      <vt:lpstr>Презентация PowerPoint</vt:lpstr>
      <vt:lpstr>Презентация PowerPoint</vt:lpstr>
      <vt:lpstr>Шаманова (Борлакова) Айшат Казиевна (1905-1997)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home</cp:lastModifiedBy>
  <cp:revision>11</cp:revision>
  <dcterms:created xsi:type="dcterms:W3CDTF">2018-02-25T17:11:04Z</dcterms:created>
  <dcterms:modified xsi:type="dcterms:W3CDTF">2018-02-25T18:53:40Z</dcterms:modified>
</cp:coreProperties>
</file>