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108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68C44D0-BE41-4C79-BE0F-D0CD6C02EF17}" type="datetimeFigureOut">
              <a:rPr lang="ru-RU" smtClean="0"/>
              <a:t>22.02.2018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147CEF6-37B4-45C9-A6ED-B4422F139439}" type="slidenum">
              <a:rPr lang="ru-RU" smtClean="0"/>
              <a:t>‹#›</a:t>
            </a:fld>
            <a:endParaRPr lang="ru-RU"/>
          </a:p>
        </p:txBody>
      </p:sp>
    </p:spTree>
    <p:extLst>
      <p:ext uri="{BB962C8B-B14F-4D97-AF65-F5344CB8AC3E}">
        <p14:creationId xmlns:p14="http://schemas.microsoft.com/office/powerpoint/2010/main" val="4211531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68C44D0-BE41-4C79-BE0F-D0CD6C02EF17}" type="datetimeFigureOut">
              <a:rPr lang="ru-RU" smtClean="0"/>
              <a:t>22.02.2018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147CEF6-37B4-45C9-A6ED-B4422F139439}" type="slidenum">
              <a:rPr lang="ru-RU" smtClean="0"/>
              <a:t>‹#›</a:t>
            </a:fld>
            <a:endParaRPr lang="ru-RU"/>
          </a:p>
        </p:txBody>
      </p:sp>
    </p:spTree>
    <p:extLst>
      <p:ext uri="{BB962C8B-B14F-4D97-AF65-F5344CB8AC3E}">
        <p14:creationId xmlns:p14="http://schemas.microsoft.com/office/powerpoint/2010/main" val="1556870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68C44D0-BE41-4C79-BE0F-D0CD6C02EF17}" type="datetimeFigureOut">
              <a:rPr lang="ru-RU" smtClean="0"/>
              <a:t>22.02.2018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147CEF6-37B4-45C9-A6ED-B4422F139439}" type="slidenum">
              <a:rPr lang="ru-RU" smtClean="0"/>
              <a:t>‹#›</a:t>
            </a:fld>
            <a:endParaRPr lang="ru-RU"/>
          </a:p>
        </p:txBody>
      </p:sp>
    </p:spTree>
    <p:extLst>
      <p:ext uri="{BB962C8B-B14F-4D97-AF65-F5344CB8AC3E}">
        <p14:creationId xmlns:p14="http://schemas.microsoft.com/office/powerpoint/2010/main" val="1525242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68C44D0-BE41-4C79-BE0F-D0CD6C02EF17}" type="datetimeFigureOut">
              <a:rPr lang="ru-RU" smtClean="0"/>
              <a:t>22.02.2018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147CEF6-37B4-45C9-A6ED-B4422F139439}" type="slidenum">
              <a:rPr lang="ru-RU" smtClean="0"/>
              <a:t>‹#›</a:t>
            </a:fld>
            <a:endParaRPr lang="ru-RU"/>
          </a:p>
        </p:txBody>
      </p:sp>
    </p:spTree>
    <p:extLst>
      <p:ext uri="{BB962C8B-B14F-4D97-AF65-F5344CB8AC3E}">
        <p14:creationId xmlns:p14="http://schemas.microsoft.com/office/powerpoint/2010/main" val="1968507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68C44D0-BE41-4C79-BE0F-D0CD6C02EF17}" type="datetimeFigureOut">
              <a:rPr lang="ru-RU" smtClean="0"/>
              <a:t>22.02.2018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147CEF6-37B4-45C9-A6ED-B4422F139439}" type="slidenum">
              <a:rPr lang="ru-RU" smtClean="0"/>
              <a:t>‹#›</a:t>
            </a:fld>
            <a:endParaRPr lang="ru-RU"/>
          </a:p>
        </p:txBody>
      </p:sp>
    </p:spTree>
    <p:extLst>
      <p:ext uri="{BB962C8B-B14F-4D97-AF65-F5344CB8AC3E}">
        <p14:creationId xmlns:p14="http://schemas.microsoft.com/office/powerpoint/2010/main" val="777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68C44D0-BE41-4C79-BE0F-D0CD6C02EF17}" type="datetimeFigureOut">
              <a:rPr lang="ru-RU" smtClean="0"/>
              <a:t>22.02.2018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147CEF6-37B4-45C9-A6ED-B4422F139439}" type="slidenum">
              <a:rPr lang="ru-RU" smtClean="0"/>
              <a:t>‹#›</a:t>
            </a:fld>
            <a:endParaRPr lang="ru-RU"/>
          </a:p>
        </p:txBody>
      </p:sp>
    </p:spTree>
    <p:extLst>
      <p:ext uri="{BB962C8B-B14F-4D97-AF65-F5344CB8AC3E}">
        <p14:creationId xmlns:p14="http://schemas.microsoft.com/office/powerpoint/2010/main" val="1491621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68C44D0-BE41-4C79-BE0F-D0CD6C02EF17}" type="datetimeFigureOut">
              <a:rPr lang="ru-RU" smtClean="0"/>
              <a:t>22.02.2018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147CEF6-37B4-45C9-A6ED-B4422F139439}" type="slidenum">
              <a:rPr lang="ru-RU" smtClean="0"/>
              <a:t>‹#›</a:t>
            </a:fld>
            <a:endParaRPr lang="ru-RU"/>
          </a:p>
        </p:txBody>
      </p:sp>
    </p:spTree>
    <p:extLst>
      <p:ext uri="{BB962C8B-B14F-4D97-AF65-F5344CB8AC3E}">
        <p14:creationId xmlns:p14="http://schemas.microsoft.com/office/powerpoint/2010/main" val="294531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68C44D0-BE41-4C79-BE0F-D0CD6C02EF17}" type="datetimeFigureOut">
              <a:rPr lang="ru-RU" smtClean="0"/>
              <a:t>22.02.2018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147CEF6-37B4-45C9-A6ED-B4422F139439}" type="slidenum">
              <a:rPr lang="ru-RU" smtClean="0"/>
              <a:t>‹#›</a:t>
            </a:fld>
            <a:endParaRPr lang="ru-RU"/>
          </a:p>
        </p:txBody>
      </p:sp>
    </p:spTree>
    <p:extLst>
      <p:ext uri="{BB962C8B-B14F-4D97-AF65-F5344CB8AC3E}">
        <p14:creationId xmlns:p14="http://schemas.microsoft.com/office/powerpoint/2010/main" val="2413151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68C44D0-BE41-4C79-BE0F-D0CD6C02EF17}" type="datetimeFigureOut">
              <a:rPr lang="ru-RU" smtClean="0"/>
              <a:t>22.02.2018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147CEF6-37B4-45C9-A6ED-B4422F139439}" type="slidenum">
              <a:rPr lang="ru-RU" smtClean="0"/>
              <a:t>‹#›</a:t>
            </a:fld>
            <a:endParaRPr lang="ru-RU"/>
          </a:p>
        </p:txBody>
      </p:sp>
    </p:spTree>
    <p:extLst>
      <p:ext uri="{BB962C8B-B14F-4D97-AF65-F5344CB8AC3E}">
        <p14:creationId xmlns:p14="http://schemas.microsoft.com/office/powerpoint/2010/main" val="2846628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D68C44D0-BE41-4C79-BE0F-D0CD6C02EF17}" type="datetimeFigureOut">
              <a:rPr lang="ru-RU" smtClean="0"/>
              <a:t>22.02.2018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147CEF6-37B4-45C9-A6ED-B4422F139439}" type="slidenum">
              <a:rPr lang="ru-RU" smtClean="0"/>
              <a:t>‹#›</a:t>
            </a:fld>
            <a:endParaRPr lang="ru-RU"/>
          </a:p>
        </p:txBody>
      </p:sp>
    </p:spTree>
    <p:extLst>
      <p:ext uri="{BB962C8B-B14F-4D97-AF65-F5344CB8AC3E}">
        <p14:creationId xmlns:p14="http://schemas.microsoft.com/office/powerpoint/2010/main" val="1481845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D68C44D0-BE41-4C79-BE0F-D0CD6C02EF17}" type="datetimeFigureOut">
              <a:rPr lang="ru-RU" smtClean="0"/>
              <a:t>22.02.2018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147CEF6-37B4-45C9-A6ED-B4422F139439}" type="slidenum">
              <a:rPr lang="ru-RU" smtClean="0"/>
              <a:t>‹#›</a:t>
            </a:fld>
            <a:endParaRPr lang="ru-RU"/>
          </a:p>
        </p:txBody>
      </p:sp>
    </p:spTree>
    <p:extLst>
      <p:ext uri="{BB962C8B-B14F-4D97-AF65-F5344CB8AC3E}">
        <p14:creationId xmlns:p14="http://schemas.microsoft.com/office/powerpoint/2010/main" val="2753260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8C44D0-BE41-4C79-BE0F-D0CD6C02EF17}" type="datetimeFigureOut">
              <a:rPr lang="ru-RU" smtClean="0"/>
              <a:t>22.02.2018</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47CEF6-37B4-45C9-A6ED-B4422F139439}" type="slidenum">
              <a:rPr lang="ru-RU" smtClean="0"/>
              <a:t>‹#›</a:t>
            </a:fld>
            <a:endParaRPr lang="ru-RU"/>
          </a:p>
        </p:txBody>
      </p:sp>
    </p:spTree>
    <p:extLst>
      <p:ext uri="{BB962C8B-B14F-4D97-AF65-F5344CB8AC3E}">
        <p14:creationId xmlns:p14="http://schemas.microsoft.com/office/powerpoint/2010/main" val="28648099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8685" y="0"/>
            <a:ext cx="9134631" cy="6858000"/>
          </a:xfrm>
          <a:prstGeom prst="rect">
            <a:avLst/>
          </a:prstGeom>
        </p:spPr>
      </p:pic>
      <p:pic>
        <p:nvPicPr>
          <p:cNvPr id="77825" name="Рисунок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1544" y="603705"/>
            <a:ext cx="3240360" cy="512955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5"/>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5" name="Rectangle 7"/>
          <p:cNvSpPr>
            <a:spLocks noChangeArrowheads="1"/>
          </p:cNvSpPr>
          <p:nvPr/>
        </p:nvSpPr>
        <p:spPr bwMode="auto">
          <a:xfrm>
            <a:off x="-1476672" y="1010523"/>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ru-RU" altLang="ru-RU">
                <a:latin typeface="Arial" pitchFamily="34" charset="0"/>
                <a:cs typeface="Arial" pitchFamily="34" charset="0"/>
              </a:rPr>
              <a:t/>
            </a:r>
            <a:br>
              <a:rPr lang="ru-RU" altLang="ru-RU">
                <a:latin typeface="Arial" pitchFamily="34" charset="0"/>
                <a:cs typeface="Arial" pitchFamily="34" charset="0"/>
              </a:rPr>
            </a:br>
            <a:endParaRPr lang="ru-RU" altLang="ru-RU">
              <a:latin typeface="Arial" pitchFamily="34" charset="0"/>
              <a:cs typeface="Arial" pitchFamily="34" charset="0"/>
            </a:endParaRPr>
          </a:p>
          <a:p>
            <a:pPr eaLnBrk="0" fontAlgn="base" hangingPunct="0">
              <a:spcBef>
                <a:spcPct val="0"/>
              </a:spcBef>
              <a:spcAft>
                <a:spcPct val="0"/>
              </a:spcAft>
            </a:pPr>
            <a:endParaRPr lang="ru-RU" altLang="ru-RU">
              <a:latin typeface="Arial" pitchFamily="34" charset="0"/>
              <a:cs typeface="Arial" pitchFamily="34" charset="0"/>
            </a:endParaRPr>
          </a:p>
        </p:txBody>
      </p:sp>
      <p:sp>
        <p:nvSpPr>
          <p:cNvPr id="6" name="Rectangle 9"/>
          <p:cNvSpPr>
            <a:spLocks noChangeArrowheads="1"/>
          </p:cNvSpPr>
          <p:nvPr/>
        </p:nvSpPr>
        <p:spPr bwMode="auto">
          <a:xfrm>
            <a:off x="1524000" y="783595"/>
            <a:ext cx="1242648"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ru-RU" altLang="ru-RU" sz="1100">
                <a:latin typeface="Calibri" pitchFamily="34" charset="0"/>
                <a:ea typeface="Calibri" pitchFamily="34" charset="0"/>
                <a:cs typeface="Times New Roman" pitchFamily="18" charset="0"/>
              </a:rPr>
              <a:t>                                 </a:t>
            </a:r>
            <a:endParaRPr lang="ru-RU" altLang="ru-RU">
              <a:latin typeface="Arial" pitchFamily="34" charset="0"/>
              <a:cs typeface="Arial" pitchFamily="34" charset="0"/>
            </a:endParaRPr>
          </a:p>
        </p:txBody>
      </p:sp>
      <p:sp>
        <p:nvSpPr>
          <p:cNvPr id="7" name="Rectangle 10"/>
          <p:cNvSpPr>
            <a:spLocks noChangeArrowheads="1"/>
          </p:cNvSpPr>
          <p:nvPr/>
        </p:nvSpPr>
        <p:spPr bwMode="auto">
          <a:xfrm>
            <a:off x="1524000" y="6024146"/>
            <a:ext cx="1146468"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ru-RU" altLang="ru-RU" sz="900">
              <a:latin typeface="Arial" pitchFamily="34" charset="0"/>
              <a:cs typeface="Arial" pitchFamily="34" charset="0"/>
            </a:endParaRPr>
          </a:p>
          <a:p>
            <a:pPr eaLnBrk="0" fontAlgn="base" hangingPunct="0">
              <a:spcBef>
                <a:spcPct val="0"/>
              </a:spcBef>
              <a:spcAft>
                <a:spcPct val="0"/>
              </a:spcAft>
            </a:pPr>
            <a:r>
              <a:rPr lang="ru-RU" altLang="ru-RU" sz="1100">
                <a:latin typeface="Calibri" pitchFamily="34" charset="0"/>
                <a:ea typeface="Calibri" pitchFamily="34" charset="0"/>
                <a:cs typeface="Times New Roman" pitchFamily="18" charset="0"/>
              </a:rPr>
              <a:t>                              </a:t>
            </a:r>
            <a:endParaRPr lang="ru-RU" altLang="ru-RU" sz="900">
              <a:latin typeface="Arial" pitchFamily="34" charset="0"/>
              <a:cs typeface="Arial" pitchFamily="34" charset="0"/>
            </a:endParaRPr>
          </a:p>
          <a:p>
            <a:pPr eaLnBrk="0" fontAlgn="base" hangingPunct="0">
              <a:spcBef>
                <a:spcPct val="0"/>
              </a:spcBef>
              <a:spcAft>
                <a:spcPct val="0"/>
              </a:spcAft>
            </a:pPr>
            <a:endParaRPr lang="ru-RU" altLang="ru-RU">
              <a:latin typeface="Arial" pitchFamily="34" charset="0"/>
              <a:cs typeface="Arial" pitchFamily="34" charset="0"/>
            </a:endParaRPr>
          </a:p>
        </p:txBody>
      </p:sp>
      <p:sp>
        <p:nvSpPr>
          <p:cNvPr id="16" name="TextBox 15"/>
          <p:cNvSpPr txBox="1"/>
          <p:nvPr/>
        </p:nvSpPr>
        <p:spPr>
          <a:xfrm flipH="1">
            <a:off x="5375921" y="457200"/>
            <a:ext cx="4392489" cy="6186309"/>
          </a:xfrm>
          <a:prstGeom prst="rect">
            <a:avLst/>
          </a:prstGeom>
          <a:noFill/>
        </p:spPr>
        <p:txBody>
          <a:bodyPr wrap="square" rtlCol="0">
            <a:spAutoFit/>
          </a:bodyPr>
          <a:lstStyle/>
          <a:p>
            <a:r>
              <a:rPr lang="ru-RU" sz="1200" dirty="0"/>
              <a:t>Для меня и для моих родителей Великая Отечественная война это история  </a:t>
            </a:r>
            <a:r>
              <a:rPr lang="ru-RU" sz="1200" dirty="0" err="1"/>
              <a:t>История</a:t>
            </a:r>
            <a:r>
              <a:rPr lang="ru-RU" sz="1200" dirty="0"/>
              <a:t> Родины и история моей семьи. Я, хочу рассказать о своём прадедушке </a:t>
            </a:r>
            <a:r>
              <a:rPr lang="ru-RU" sz="1200" dirty="0" err="1"/>
              <a:t>Семёнове</a:t>
            </a:r>
            <a:r>
              <a:rPr lang="ru-RU" sz="1200" dirty="0"/>
              <a:t> </a:t>
            </a:r>
            <a:r>
              <a:rPr lang="ru-RU" sz="1200" dirty="0" err="1"/>
              <a:t>Башчы</a:t>
            </a:r>
            <a:r>
              <a:rPr lang="ru-RU" sz="1200" dirty="0"/>
              <a:t> </a:t>
            </a:r>
            <a:r>
              <a:rPr lang="ru-RU" sz="1200" dirty="0" err="1"/>
              <a:t>Ахматовиче</a:t>
            </a:r>
            <a:r>
              <a:rPr lang="ru-RU" sz="1200" dirty="0"/>
              <a:t>. Он пережил Первую Мировую войну, был свидетелем становления советской власти.</a:t>
            </a:r>
          </a:p>
          <a:p>
            <a:r>
              <a:rPr lang="ru-RU" sz="1200" dirty="0"/>
              <a:t>     Но хочется рассказать о периоде, когда он попал в ряды советской армии.</a:t>
            </a:r>
          </a:p>
          <a:p>
            <a:r>
              <a:rPr lang="ru-RU" sz="1200" dirty="0"/>
              <a:t>В 1941 году, с первых дней он был зачислен в пехоту. Это был не юнец, а человек, который оставил семью, детей, старых родителей. Он был, по рассказам, строгий, честный и очень любящий людей человек.</a:t>
            </a:r>
          </a:p>
          <a:p>
            <a:r>
              <a:rPr lang="ru-RU" sz="1200" dirty="0"/>
              <a:t>      На фронте ему пришлось пройти через многое, но в памяти у него особенно </a:t>
            </a:r>
            <a:r>
              <a:rPr lang="ru-RU" sz="1200" dirty="0" err="1"/>
              <a:t>запечатлился</a:t>
            </a:r>
            <a:r>
              <a:rPr lang="ru-RU" sz="1200" dirty="0"/>
              <a:t> один день: победное наступление их части. Вспоминая этот день, он рассказывал, что солнце светило по-особому. Не выходя из боя, он с товарищами наступали, отбивая у фашистов то селение, то церковь или просто один дом. Они с товарищами сражались героически, за каждый клочок земли, приближая День Победы.</a:t>
            </a:r>
          </a:p>
          <a:p>
            <a:r>
              <a:rPr lang="ru-RU" sz="1200" dirty="0"/>
              <a:t>         У моего дедушки много наград: благодарственное письмо, подписанное Сталиным, медаль за отвагу, юбилейные медали. Некоторые медали не сохранились, было очень трудное послевоенное время. Как и всему народу моей страны, прадедушке приходилось преодолевать незаживающую рану потерь, трагические невосполнимые утраты. А в нашей семье многие погибли в результате военных действий, а потом и входе репрессий. Прадедушка со своей частью дошёл до Берлина. Эта радость была великой. У прадедушки был твёрдый, стойкий и мужественный характер. Поэтому у него выросли дети, отвечающие за слова и дела. Для меня всегда был и останется примером мужественности, стойкости и героизм. Он говорил: «Мы мужчины, солдаты, мы должны всё вытерпеть, всё снести, если к этому призвал родной народ, Родина!»</a:t>
            </a:r>
          </a:p>
        </p:txBody>
      </p:sp>
    </p:spTree>
    <p:extLst>
      <p:ext uri="{BB962C8B-B14F-4D97-AF65-F5344CB8AC3E}">
        <p14:creationId xmlns:p14="http://schemas.microsoft.com/office/powerpoint/2010/main" val="3750288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8685" y="0"/>
            <a:ext cx="9134631" cy="6858000"/>
          </a:xfrm>
          <a:prstGeom prst="rect">
            <a:avLst/>
          </a:prstGeom>
        </p:spPr>
      </p:pic>
      <p:pic>
        <p:nvPicPr>
          <p:cNvPr id="317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7529" y="188640"/>
            <a:ext cx="2914275"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943872" y="116632"/>
            <a:ext cx="5184576" cy="6647974"/>
          </a:xfrm>
          <a:prstGeom prst="rect">
            <a:avLst/>
          </a:prstGeom>
          <a:noFill/>
        </p:spPr>
        <p:txBody>
          <a:bodyPr wrap="square" rtlCol="0">
            <a:spAutoFit/>
          </a:bodyPr>
          <a:lstStyle/>
          <a:p>
            <a:r>
              <a:rPr lang="ru-RU" sz="1200" dirty="0"/>
              <a:t>Великая Отечественная война - сколько смысла в этих словах. Под них можно отвести ни одну страницу или книгу ,это история не государства ,а всего человечества.</a:t>
            </a:r>
          </a:p>
          <a:p>
            <a:r>
              <a:rPr lang="ru-RU" sz="1200" dirty="0"/>
              <a:t>       1941-1945г .г.- это страшные годы унесшие жизни миллионов людей, принесшие горе в каждую советскую семью. Это время урок последующим поколениям.</a:t>
            </a:r>
          </a:p>
          <a:p>
            <a:r>
              <a:rPr lang="ru-RU" sz="1200" dirty="0"/>
              <a:t>      Моего прадедушку </a:t>
            </a:r>
            <a:r>
              <a:rPr lang="ru-RU" sz="1200" dirty="0" err="1"/>
              <a:t>Казиева</a:t>
            </a:r>
            <a:r>
              <a:rPr lang="ru-RU" sz="1200" dirty="0"/>
              <a:t> Юсуфа </a:t>
            </a:r>
            <a:r>
              <a:rPr lang="ru-RU" sz="1200" dirty="0" err="1"/>
              <a:t>Кобановича</a:t>
            </a:r>
            <a:r>
              <a:rPr lang="ru-RU" sz="1200" dirty="0"/>
              <a:t>  тоже призвали .Ему тогда было 28 лет и у него было  трое детей .Мы просили его  рассказать нам про то ,как он воевал .ОН менялся в лице ,было видно что ему больно вспоминать те дни ,но  мы были настойчивы и он начинал свой рассказ .И видимо этот день ему запомнился больше всего, так как он часто вспоминал именно о нем.</a:t>
            </a:r>
          </a:p>
          <a:p>
            <a:r>
              <a:rPr lang="ru-RU" sz="1200" dirty="0"/>
              <a:t>     Это было в Украине , он и его товарищи ,пытаясь освободить  оккупирован-</a:t>
            </a:r>
          </a:p>
          <a:p>
            <a:r>
              <a:rPr lang="ru-RU" sz="1200" dirty="0" err="1"/>
              <a:t>ный</a:t>
            </a:r>
            <a:r>
              <a:rPr lang="ru-RU" sz="1200" dirty="0"/>
              <a:t> город, оказались в окружение. Прямой наводкой из своего оружия Юсуф </a:t>
            </a:r>
          </a:p>
          <a:p>
            <a:r>
              <a:rPr lang="ru-RU" sz="1200" dirty="0"/>
              <a:t>уничтожил две пулеметные точки в дотах. Выбивая немцев из  «дома-крепости», когда стрелять из оружия стало невозможно (могли поразить своих)они оказались в трудном положение .И вдруг Юсуф заметил ,что его товарища  ранили ,и он  в зоне обстрела .Ни минуты не думая он бросился помогать своему раненному другу.  Перетащил его в безопасное  место .  раненный друг  выжил .В тот самый момент  когда уже боеприпасы закончились и многие были убиты  к ним пришло подкрепление .И они вместе освободили  город от захватчиков.</a:t>
            </a:r>
          </a:p>
          <a:p>
            <a:r>
              <a:rPr lang="ru-RU" sz="1200" dirty="0"/>
              <a:t>Этот товарищ, которого спас прадедушка был из города Харькова. Его звали Коган Сергей .И он после войны приезжал к нам в гости, вместе с семьей.</a:t>
            </a:r>
          </a:p>
          <a:p>
            <a:r>
              <a:rPr lang="ru-RU" sz="1200" dirty="0"/>
              <a:t>          Великая Отечественная война- это результат беспримерного подвига всего Советского народа.</a:t>
            </a:r>
          </a:p>
          <a:p>
            <a:r>
              <a:rPr lang="ru-RU" sz="1200" dirty="0"/>
              <a:t>         И в этой своей работе я рассказал об одном дне моего дорогого прадеда и всех кто сражался ради нас детей и внуков. И мне бы хотелось ,чтобы память о таких людях ,как он жила в наших сердцах</a:t>
            </a:r>
            <a:r>
              <a:rPr lang="ru-RU" sz="1200" dirty="0"/>
              <a:t>!</a:t>
            </a:r>
            <a:endParaRPr lang="ru-RU" sz="1200" dirty="0"/>
          </a:p>
          <a:p>
            <a:r>
              <a:rPr lang="ru-RU" sz="1200" b="1" dirty="0"/>
              <a:t> </a:t>
            </a:r>
            <a:endParaRPr lang="ru-RU" sz="1200" dirty="0"/>
          </a:p>
          <a:p>
            <a:r>
              <a:rPr lang="ru-RU" sz="1200" dirty="0"/>
              <a:t>                                             </a:t>
            </a:r>
            <a:r>
              <a:rPr lang="ru-RU" sz="1200" dirty="0" err="1"/>
              <a:t>Байрамуков</a:t>
            </a:r>
            <a:r>
              <a:rPr lang="ru-RU" sz="1200" dirty="0"/>
              <a:t> </a:t>
            </a:r>
            <a:r>
              <a:rPr lang="ru-RU" sz="1200" dirty="0" err="1"/>
              <a:t>Хамзат</a:t>
            </a:r>
            <a:r>
              <a:rPr lang="ru-RU" sz="1200" dirty="0"/>
              <a:t>  ученик 3 «В» класса.</a:t>
            </a:r>
          </a:p>
          <a:p>
            <a:endParaRPr lang="ru-RU" dirty="0"/>
          </a:p>
        </p:txBody>
      </p:sp>
    </p:spTree>
    <p:extLst>
      <p:ext uri="{BB962C8B-B14F-4D97-AF65-F5344CB8AC3E}">
        <p14:creationId xmlns:p14="http://schemas.microsoft.com/office/powerpoint/2010/main" val="231539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8685" y="0"/>
            <a:ext cx="9134631" cy="6858000"/>
          </a:xfrm>
          <a:prstGeom prst="rect">
            <a:avLst/>
          </a:prstGeom>
        </p:spPr>
      </p:pic>
      <p:pic>
        <p:nvPicPr>
          <p:cNvPr id="327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3512" y="476672"/>
            <a:ext cx="3384376"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303912" y="332657"/>
            <a:ext cx="4824536" cy="6070893"/>
          </a:xfrm>
          <a:prstGeom prst="rect">
            <a:avLst/>
          </a:prstGeom>
          <a:noFill/>
        </p:spPr>
        <p:txBody>
          <a:bodyPr wrap="square" rtlCol="0">
            <a:spAutoFit/>
          </a:bodyPr>
          <a:lstStyle/>
          <a:p>
            <a:r>
              <a:rPr lang="ru-RU" sz="1050" dirty="0"/>
              <a:t>Мой прадедушка </a:t>
            </a:r>
            <a:r>
              <a:rPr lang="ru-RU" sz="1050" b="1" dirty="0" err="1"/>
              <a:t>Гербеков</a:t>
            </a:r>
            <a:r>
              <a:rPr lang="ru-RU" sz="1050" b="1" dirty="0"/>
              <a:t>   </a:t>
            </a:r>
            <a:r>
              <a:rPr lang="ru-RU" sz="1050" b="1" dirty="0" err="1"/>
              <a:t>Хасанбий</a:t>
            </a:r>
            <a:r>
              <a:rPr lang="ru-RU" sz="1050" b="1" dirty="0"/>
              <a:t>   Магометович </a:t>
            </a:r>
            <a:r>
              <a:rPr lang="ru-RU" sz="1050" dirty="0"/>
              <a:t>родился 17.03.1920 года  Когда началась Великая отечественная война он как и многие другие  сам добровольно пошел защищать Родину от немецких захватчиков. Он прошел всю  войну  начиная с 1941-1945 год.  Он попал в Карельский фронт .  Воевал на Белорусском и Украинском фронтах  Принимал участие в освобождении Ленинграда . О его боевом пути говорят многие его награды , медали , значки        Мой прадедушка часто вспоминал годы войны со слезами на глазах . Часто вечерами он сажал нас рядом с собой и рассказывал нам , как  приходилось воевать с фашистами . Он с болью в глазах обо всем этом  говорил  и порой я замечала в его добрых глазах накатившуюся слезу.  По   особенному запомнился ему один день. В один  на рассвете , он проснулся от раздавшегося  шума . Рядом с тем местом, где они находились  взорвалась граната . Мой дедушка и  его сослуживцы поняли , что немцы где-то рядом. Они быстро встали и приняли бой . Оказалось , что немцев было очень много, но наши солдаты были храбрее и отважнее. Между ними завязался бой немцы наступали , а наши старались держать оборону . Многие  его друзья погибли в том бою рассказывал мой прадедушка и он тоже был тяжело ранен в том бою . Ценою жизни многих солдат они расправились в тот день с немцами .Моего прадедушку тоже отправили в госпиталь ,где он находился в течении шести месяцев . После восстановления он обратно вернулся на фронт и дальше  воевал.  После демобилизации мой дедушка вернулся в свою семью . После ранения мой прадедушка остался хромым на всю жизнь. Это последствия  тяжелой  войны , которую перенес мой прадедушка и весь российский народ.  </a:t>
            </a:r>
          </a:p>
          <a:p>
            <a:r>
              <a:rPr lang="ru-RU" sz="1050" dirty="0"/>
              <a:t>     Эта война , где мы оказались победителями одной из самых тяжелых войн, перенесённых до сих пор человечеством. И живы ещё те люди, которые в тяжелейших боях защищали Родину. Война в их памяти всплывает самым страшным горестным воспоминанием.</a:t>
            </a:r>
          </a:p>
          <a:p>
            <a:r>
              <a:rPr lang="ru-RU" sz="1050" dirty="0"/>
              <a:t>     Сколько бед она принесла  многие умерли , защищая честь и достоинство своей Родины, многие стали  инвалидами на всю жизнь, в том числе и мой прадедушка </a:t>
            </a:r>
            <a:r>
              <a:rPr lang="ru-RU" sz="1050" dirty="0" err="1"/>
              <a:t>Гербеков</a:t>
            </a:r>
            <a:r>
              <a:rPr lang="ru-RU" sz="1050" dirty="0"/>
              <a:t> </a:t>
            </a:r>
            <a:r>
              <a:rPr lang="ru-RU" sz="1050" dirty="0" err="1"/>
              <a:t>Хасанбий</a:t>
            </a:r>
            <a:r>
              <a:rPr lang="ru-RU" sz="1050" dirty="0"/>
              <a:t> .  Всю жизнь он прожил с хромой ногой и умер три года назад в 2014 году. Его рассказы навсегда остались в моей памяти. Я горжусь тем , что мой прадедушка  воевал  и защищал нашу Родину . Благодаря таким отважным солдатам как он сегодня мы живем в нашей стране- непобедимой великой России.</a:t>
            </a:r>
          </a:p>
          <a:p>
            <a:r>
              <a:rPr lang="ru-RU" sz="1050" dirty="0"/>
              <a:t> </a:t>
            </a:r>
          </a:p>
          <a:p>
            <a:r>
              <a:rPr lang="ru-RU" sz="1050" dirty="0"/>
              <a:t> </a:t>
            </a:r>
          </a:p>
          <a:p>
            <a:r>
              <a:rPr lang="ru-RU" sz="1050" dirty="0"/>
              <a:t> </a:t>
            </a:r>
            <a:r>
              <a:rPr lang="ru-RU" sz="1050" dirty="0" err="1"/>
              <a:t>Гербекова</a:t>
            </a:r>
            <a:r>
              <a:rPr lang="ru-RU" sz="1050" dirty="0"/>
              <a:t> </a:t>
            </a:r>
            <a:r>
              <a:rPr lang="ru-RU" sz="1050" dirty="0" err="1"/>
              <a:t>Аиша</a:t>
            </a:r>
            <a:r>
              <a:rPr lang="ru-RU" sz="1050" dirty="0"/>
              <a:t> ученица 3 «В» класса.</a:t>
            </a:r>
          </a:p>
        </p:txBody>
      </p:sp>
    </p:spTree>
    <p:extLst>
      <p:ext uri="{BB962C8B-B14F-4D97-AF65-F5344CB8AC3E}">
        <p14:creationId xmlns:p14="http://schemas.microsoft.com/office/powerpoint/2010/main" val="3655208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8685" y="0"/>
            <a:ext cx="9134631" cy="6858000"/>
          </a:xfrm>
          <a:prstGeom prst="rect">
            <a:avLst/>
          </a:prstGeom>
        </p:spPr>
      </p:pic>
      <p:sp>
        <p:nvSpPr>
          <p:cNvPr id="4" name="Rectangle 2"/>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33793" name="Рисунок 2" descr="Аси Къумуш 20180215_1931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4748" y="255376"/>
            <a:ext cx="3859514" cy="49738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5951984" y="-283234"/>
            <a:ext cx="4176464" cy="6124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9263"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just"/>
            <a:r>
              <a:rPr lang="ru-RU" altLang="ru-RU" sz="1400" b="1" dirty="0" err="1">
                <a:latin typeface="Times New Roman" pitchFamily="18" charset="0"/>
                <a:ea typeface="Calibri" pitchFamily="34" charset="0"/>
                <a:cs typeface="Times New Roman" pitchFamily="18" charset="0"/>
              </a:rPr>
              <a:t>Бостанов</a:t>
            </a:r>
            <a:r>
              <a:rPr lang="ru-RU" altLang="ru-RU" sz="1400" b="1" dirty="0">
                <a:latin typeface="Times New Roman" pitchFamily="18" charset="0"/>
                <a:ea typeface="Calibri" pitchFamily="34" charset="0"/>
                <a:cs typeface="Times New Roman" pitchFamily="18" charset="0"/>
              </a:rPr>
              <a:t>  Мурат  </a:t>
            </a:r>
            <a:r>
              <a:rPr lang="ru-RU" altLang="ru-RU" sz="1400" b="1" dirty="0" err="1">
                <a:latin typeface="Times New Roman" pitchFamily="18" charset="0"/>
                <a:ea typeface="Calibri" pitchFamily="34" charset="0"/>
                <a:cs typeface="Times New Roman" pitchFamily="18" charset="0"/>
              </a:rPr>
              <a:t>Арасулович</a:t>
            </a:r>
            <a:endParaRPr lang="ru-RU" altLang="ru-RU" sz="1400" dirty="0"/>
          </a:p>
          <a:p>
            <a:pPr algn="just" eaLnBrk="0" hangingPunct="0"/>
            <a:r>
              <a:rPr lang="ru-RU" altLang="ru-RU" sz="1400" dirty="0">
                <a:latin typeface="Times New Roman" pitchFamily="18" charset="0"/>
                <a:ea typeface="Calibri" pitchFamily="34" charset="0"/>
                <a:cs typeface="Times New Roman" pitchFamily="18" charset="0"/>
              </a:rPr>
              <a:t>Я хочу рассказать в своем сочинении о моем отце </a:t>
            </a:r>
            <a:r>
              <a:rPr lang="ru-RU" altLang="ru-RU" sz="1400" dirty="0" err="1">
                <a:latin typeface="Times New Roman" pitchFamily="18" charset="0"/>
                <a:ea typeface="Calibri" pitchFamily="34" charset="0"/>
                <a:cs typeface="Times New Roman" pitchFamily="18" charset="0"/>
              </a:rPr>
              <a:t>Бостанове</a:t>
            </a:r>
            <a:r>
              <a:rPr lang="ru-RU" altLang="ru-RU" sz="1400" dirty="0">
                <a:latin typeface="Times New Roman" pitchFamily="18" charset="0"/>
                <a:ea typeface="Calibri" pitchFamily="34" charset="0"/>
                <a:cs typeface="Times New Roman" pitchFamily="18" charset="0"/>
              </a:rPr>
              <a:t>  Мурат  </a:t>
            </a:r>
            <a:r>
              <a:rPr lang="ru-RU" altLang="ru-RU" sz="1400" dirty="0" err="1">
                <a:latin typeface="Times New Roman" pitchFamily="18" charset="0"/>
                <a:ea typeface="Calibri" pitchFamily="34" charset="0"/>
                <a:cs typeface="Times New Roman" pitchFamily="18" charset="0"/>
              </a:rPr>
              <a:t>Арасуловиче</a:t>
            </a:r>
            <a:r>
              <a:rPr lang="ru-RU" altLang="ru-RU" sz="1400" dirty="0">
                <a:latin typeface="Times New Roman" pitchFamily="18" charset="0"/>
                <a:ea typeface="Calibri" pitchFamily="34" charset="0"/>
                <a:cs typeface="Times New Roman" pitchFamily="18" charset="0"/>
              </a:rPr>
              <a:t>. Он родился в </a:t>
            </a:r>
            <a:r>
              <a:rPr lang="ru-RU" altLang="ru-RU" sz="1400" dirty="0" err="1">
                <a:latin typeface="Times New Roman" pitchFamily="18" charset="0"/>
                <a:ea typeface="Calibri" pitchFamily="34" charset="0"/>
                <a:cs typeface="Times New Roman" pitchFamily="18" charset="0"/>
              </a:rPr>
              <a:t>а.Новая</a:t>
            </a:r>
            <a:r>
              <a:rPr lang="ru-RU" altLang="ru-RU" sz="1400" dirty="0">
                <a:latin typeface="Times New Roman" pitchFamily="18" charset="0"/>
                <a:ea typeface="Calibri" pitchFamily="34" charset="0"/>
                <a:cs typeface="Times New Roman" pitchFamily="18" charset="0"/>
              </a:rPr>
              <a:t> </a:t>
            </a:r>
            <a:r>
              <a:rPr lang="ru-RU" altLang="ru-RU" sz="1400" dirty="0" err="1">
                <a:latin typeface="Times New Roman" pitchFamily="18" charset="0"/>
                <a:ea typeface="Calibri" pitchFamily="34" charset="0"/>
                <a:cs typeface="Times New Roman" pitchFamily="18" charset="0"/>
              </a:rPr>
              <a:t>Джегута</a:t>
            </a:r>
            <a:r>
              <a:rPr lang="ru-RU" altLang="ru-RU" sz="1400" dirty="0">
                <a:latin typeface="Times New Roman" pitchFamily="18" charset="0"/>
                <a:ea typeface="Calibri" pitchFamily="34" charset="0"/>
                <a:cs typeface="Times New Roman" pitchFamily="18" charset="0"/>
              </a:rPr>
              <a:t>,  в настоящее время живет в городе </a:t>
            </a:r>
            <a:r>
              <a:rPr lang="ru-RU" altLang="ru-RU" sz="1400" dirty="0" err="1">
                <a:latin typeface="Times New Roman" pitchFamily="18" charset="0"/>
                <a:ea typeface="Calibri" pitchFamily="34" charset="0"/>
                <a:cs typeface="Times New Roman" pitchFamily="18" charset="0"/>
              </a:rPr>
              <a:t>Усть-Джегута</a:t>
            </a:r>
            <a:r>
              <a:rPr lang="ru-RU" altLang="ru-RU" sz="1400" dirty="0">
                <a:latin typeface="Times New Roman" pitchFamily="18" charset="0"/>
                <a:ea typeface="Calibri" pitchFamily="34" charset="0"/>
                <a:cs typeface="Times New Roman" pitchFamily="18" charset="0"/>
              </a:rPr>
              <a:t>. Мой отец - очень сильный и мужественный человек. Он служил в армии с 2000г. по 2002г.  Летом, в конце июня, его отправили на службу  в Ростовскую область.</a:t>
            </a:r>
            <a:endParaRPr lang="ru-RU" altLang="ru-RU" sz="1400" dirty="0"/>
          </a:p>
          <a:p>
            <a:pPr algn="just" eaLnBrk="0" hangingPunct="0"/>
            <a:r>
              <a:rPr lang="ru-RU" altLang="ru-RU" sz="1400" dirty="0">
                <a:latin typeface="Times New Roman" pitchFamily="18" charset="0"/>
                <a:ea typeface="Calibri" pitchFamily="34" charset="0"/>
                <a:cs typeface="Times New Roman" pitchFamily="18" charset="0"/>
              </a:rPr>
              <a:t>     По его словам, их там учили собирать и разбирать настоящие автоматы, водили в тир, они совершали походы по незаселенным местностям. Бывало, ели они, в основном, консервы: грели их разводя костер прямо на земле.  Отдыхали, сидя на своих рюкзаках,  а вечером ставили палатки. Обучив азам выживания в сложных ситуациях  и обращению с оружием, их начали готовить к присяге. Для этого они ходили на учебные занятия, солдаты должны были не только выучить текст наизусть, но и понять смысл каждого слова.</a:t>
            </a:r>
            <a:endParaRPr lang="ru-RU" altLang="ru-RU" sz="1400" dirty="0"/>
          </a:p>
          <a:p>
            <a:pPr algn="just" eaLnBrk="0" hangingPunct="0"/>
            <a:r>
              <a:rPr lang="ru-RU" altLang="ru-RU" sz="1400" dirty="0">
                <a:latin typeface="Times New Roman" pitchFamily="18" charset="0"/>
                <a:ea typeface="Calibri" pitchFamily="34" charset="0"/>
                <a:cs typeface="Times New Roman" pitchFamily="18" charset="0"/>
              </a:rPr>
              <a:t>         График был такой: подъем в 6:00 на построение и только до 21:00 никакого отдыха. С 6 до 7 часов они успевали умыться, убрать кровати, позавтракать и тепло одеться. Моему отцу приходилось в такой мороз, бурю и стужу работать. Их боевой путь был трудным, и работали они честно. Ведь тогда они служили не один год, как сейчас, а два года! И мой отец нес с гордостью свою службу! Я за него очень горда!  </a:t>
            </a:r>
            <a:endParaRPr lang="ru-RU" altLang="ru-RU" sz="1400" dirty="0"/>
          </a:p>
        </p:txBody>
      </p:sp>
    </p:spTree>
    <p:extLst>
      <p:ext uri="{BB962C8B-B14F-4D97-AF65-F5344CB8AC3E}">
        <p14:creationId xmlns:p14="http://schemas.microsoft.com/office/powerpoint/2010/main" val="890965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8685" y="0"/>
            <a:ext cx="9134631" cy="6858000"/>
          </a:xfrm>
          <a:prstGeom prst="rect">
            <a:avLst/>
          </a:prstGeom>
        </p:spPr>
      </p:pic>
      <p:sp>
        <p:nvSpPr>
          <p:cNvPr id="3" name="Rectangle 2"/>
          <p:cNvSpPr>
            <a:spLocks noChangeArrowheads="1"/>
          </p:cNvSpPr>
          <p:nvPr/>
        </p:nvSpPr>
        <p:spPr bwMode="auto">
          <a:xfrm>
            <a:off x="2351584" y="115596"/>
            <a:ext cx="617746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430463"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ru-RU" altLang="ru-RU" sz="2200" b="1" dirty="0" err="1">
                <a:latin typeface="Times New Roman" pitchFamily="18" charset="0"/>
                <a:ea typeface="Calibri" pitchFamily="34" charset="0"/>
                <a:cs typeface="Times New Roman" pitchFamily="18" charset="0"/>
              </a:rPr>
              <a:t>Бисилов</a:t>
            </a:r>
            <a:r>
              <a:rPr lang="ru-RU" altLang="ru-RU" sz="2200" b="1" dirty="0">
                <a:latin typeface="Times New Roman" pitchFamily="18" charset="0"/>
                <a:ea typeface="Calibri" pitchFamily="34" charset="0"/>
                <a:cs typeface="Times New Roman" pitchFamily="18" charset="0"/>
              </a:rPr>
              <a:t> </a:t>
            </a:r>
            <a:r>
              <a:rPr lang="ru-RU" altLang="ru-RU" sz="2200" b="1" dirty="0" err="1">
                <a:latin typeface="Times New Roman" pitchFamily="18" charset="0"/>
                <a:ea typeface="Calibri" pitchFamily="34" charset="0"/>
                <a:cs typeface="Times New Roman" pitchFamily="18" charset="0"/>
              </a:rPr>
              <a:t>Азнаур</a:t>
            </a:r>
            <a:r>
              <a:rPr lang="ru-RU" altLang="ru-RU" sz="2200" b="1" dirty="0">
                <a:latin typeface="Times New Roman" pitchFamily="18" charset="0"/>
                <a:ea typeface="Calibri" pitchFamily="34" charset="0"/>
                <a:cs typeface="Times New Roman" pitchFamily="18" charset="0"/>
              </a:rPr>
              <a:t> </a:t>
            </a:r>
            <a:r>
              <a:rPr lang="ru-RU" altLang="ru-RU" sz="2200" b="1" dirty="0" err="1">
                <a:latin typeface="Times New Roman" pitchFamily="18" charset="0"/>
                <a:ea typeface="Calibri" pitchFamily="34" charset="0"/>
                <a:cs typeface="Times New Roman" pitchFamily="18" charset="0"/>
              </a:rPr>
              <a:t>Идрисович</a:t>
            </a:r>
            <a:endParaRPr lang="ru-RU" altLang="ru-RU" sz="900" dirty="0"/>
          </a:p>
          <a:p>
            <a:pPr eaLnBrk="0" hangingPunct="0"/>
            <a:endParaRPr lang="ru-RU" altLang="ru-RU" dirty="0"/>
          </a:p>
        </p:txBody>
      </p:sp>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1847528" y="688808"/>
            <a:ext cx="3096344" cy="45403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3"/>
          <p:cNvSpPr>
            <a:spLocks noChangeArrowheads="1"/>
          </p:cNvSpPr>
          <p:nvPr/>
        </p:nvSpPr>
        <p:spPr bwMode="auto">
          <a:xfrm rot="10800000" flipV="1">
            <a:off x="5015880" y="411810"/>
            <a:ext cx="5011149" cy="5986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339975" algn="l"/>
              </a:tabLst>
              <a:defRPr>
                <a:solidFill>
                  <a:schemeClr val="tx1"/>
                </a:solidFill>
                <a:latin typeface="Arial" pitchFamily="34" charset="0"/>
                <a:cs typeface="Arial" pitchFamily="34" charset="0"/>
              </a:defRPr>
            </a:lvl1pPr>
            <a:lvl2pPr fontAlgn="base">
              <a:spcBef>
                <a:spcPct val="0"/>
              </a:spcBef>
              <a:spcAft>
                <a:spcPct val="0"/>
              </a:spcAft>
              <a:tabLst>
                <a:tab pos="2339975" algn="l"/>
              </a:tabLst>
              <a:defRPr>
                <a:solidFill>
                  <a:schemeClr val="tx1"/>
                </a:solidFill>
                <a:latin typeface="Arial" pitchFamily="34" charset="0"/>
                <a:cs typeface="Arial" pitchFamily="34" charset="0"/>
              </a:defRPr>
            </a:lvl2pPr>
            <a:lvl3pPr fontAlgn="base">
              <a:spcBef>
                <a:spcPct val="0"/>
              </a:spcBef>
              <a:spcAft>
                <a:spcPct val="0"/>
              </a:spcAft>
              <a:tabLst>
                <a:tab pos="2339975" algn="l"/>
              </a:tabLst>
              <a:defRPr>
                <a:solidFill>
                  <a:schemeClr val="tx1"/>
                </a:solidFill>
                <a:latin typeface="Arial" pitchFamily="34" charset="0"/>
                <a:cs typeface="Arial" pitchFamily="34" charset="0"/>
              </a:defRPr>
            </a:lvl3pPr>
            <a:lvl4pPr fontAlgn="base">
              <a:spcBef>
                <a:spcPct val="0"/>
              </a:spcBef>
              <a:spcAft>
                <a:spcPct val="0"/>
              </a:spcAft>
              <a:tabLst>
                <a:tab pos="2339975" algn="l"/>
              </a:tabLst>
              <a:defRPr>
                <a:solidFill>
                  <a:schemeClr val="tx1"/>
                </a:solidFill>
                <a:latin typeface="Arial" pitchFamily="34" charset="0"/>
                <a:cs typeface="Arial" pitchFamily="34" charset="0"/>
              </a:defRPr>
            </a:lvl4pPr>
            <a:lvl5pPr fontAlgn="base">
              <a:spcBef>
                <a:spcPct val="0"/>
              </a:spcBef>
              <a:spcAft>
                <a:spcPct val="0"/>
              </a:spcAft>
              <a:tabLst>
                <a:tab pos="2339975" algn="l"/>
              </a:tabLst>
              <a:defRPr>
                <a:solidFill>
                  <a:schemeClr val="tx1"/>
                </a:solidFill>
                <a:latin typeface="Arial" pitchFamily="34" charset="0"/>
                <a:cs typeface="Arial" pitchFamily="34" charset="0"/>
              </a:defRPr>
            </a:lvl5pPr>
            <a:lvl6pPr fontAlgn="base">
              <a:spcBef>
                <a:spcPct val="0"/>
              </a:spcBef>
              <a:spcAft>
                <a:spcPct val="0"/>
              </a:spcAft>
              <a:tabLst>
                <a:tab pos="2339975" algn="l"/>
              </a:tabLst>
              <a:defRPr>
                <a:solidFill>
                  <a:schemeClr val="tx1"/>
                </a:solidFill>
                <a:latin typeface="Arial" pitchFamily="34" charset="0"/>
                <a:cs typeface="Arial" pitchFamily="34" charset="0"/>
              </a:defRPr>
            </a:lvl6pPr>
            <a:lvl7pPr fontAlgn="base">
              <a:spcBef>
                <a:spcPct val="0"/>
              </a:spcBef>
              <a:spcAft>
                <a:spcPct val="0"/>
              </a:spcAft>
              <a:tabLst>
                <a:tab pos="2339975" algn="l"/>
              </a:tabLst>
              <a:defRPr>
                <a:solidFill>
                  <a:schemeClr val="tx1"/>
                </a:solidFill>
                <a:latin typeface="Arial" pitchFamily="34" charset="0"/>
                <a:cs typeface="Arial" pitchFamily="34" charset="0"/>
              </a:defRPr>
            </a:lvl7pPr>
            <a:lvl8pPr fontAlgn="base">
              <a:spcBef>
                <a:spcPct val="0"/>
              </a:spcBef>
              <a:spcAft>
                <a:spcPct val="0"/>
              </a:spcAft>
              <a:tabLst>
                <a:tab pos="2339975" algn="l"/>
              </a:tabLst>
              <a:defRPr>
                <a:solidFill>
                  <a:schemeClr val="tx1"/>
                </a:solidFill>
                <a:latin typeface="Arial" pitchFamily="34" charset="0"/>
                <a:cs typeface="Arial" pitchFamily="34" charset="0"/>
              </a:defRPr>
            </a:lvl8pPr>
            <a:lvl9pPr fontAlgn="base">
              <a:spcBef>
                <a:spcPct val="0"/>
              </a:spcBef>
              <a:spcAft>
                <a:spcPct val="0"/>
              </a:spcAft>
              <a:tabLst>
                <a:tab pos="2339975" algn="l"/>
              </a:tabLst>
              <a:defRPr>
                <a:solidFill>
                  <a:schemeClr val="tx1"/>
                </a:solidFill>
                <a:latin typeface="Arial" pitchFamily="34" charset="0"/>
                <a:cs typeface="Arial" pitchFamily="34" charset="0"/>
              </a:defRPr>
            </a:lvl9pPr>
          </a:lstStyle>
          <a:p>
            <a:pPr indent="2430463"/>
            <a:r>
              <a:rPr lang="ru-RU" altLang="ru-RU" sz="1100" dirty="0">
                <a:latin typeface="Calibri" pitchFamily="34" charset="0"/>
                <a:ea typeface="Arial Unicode MS" pitchFamily="34" charset="-128"/>
                <a:cs typeface="Arial Unicode MS" pitchFamily="34" charset="-128"/>
              </a:rPr>
              <a:t>    </a:t>
            </a:r>
            <a:endParaRPr lang="ru-RU" altLang="ru-RU" sz="1200" dirty="0"/>
          </a:p>
          <a:p>
            <a:pPr indent="2430463" eaLnBrk="0" hangingPunct="0"/>
            <a:r>
              <a:rPr lang="ru-RU" altLang="ru-RU" sz="1200" dirty="0">
                <a:latin typeface="Calibri" pitchFamily="34" charset="0"/>
                <a:ea typeface="Arial Unicode MS" pitchFamily="34" charset="-128"/>
                <a:cs typeface="Arial Unicode MS" pitchFamily="34" charset="-128"/>
              </a:rPr>
              <a:t>           </a:t>
            </a:r>
            <a:r>
              <a:rPr lang="ru-RU" altLang="ru-RU" sz="1200" dirty="0">
                <a:latin typeface="Calibri" pitchFamily="34" charset="0"/>
                <a:ea typeface="Arial Unicode MS" pitchFamily="34" charset="-128"/>
                <a:cs typeface="Times New Roman" pitchFamily="18" charset="0"/>
              </a:rPr>
              <a:t>Служил с 1977 по 1979 г. В Туркмении. «Когда приехал с «</a:t>
            </a:r>
            <a:r>
              <a:rPr lang="ru-RU" altLang="ru-RU" sz="1200" dirty="0" err="1">
                <a:latin typeface="Calibri" pitchFamily="34" charset="0"/>
                <a:ea typeface="Arial Unicode MS" pitchFamily="34" charset="-128"/>
                <a:cs typeface="Times New Roman" pitchFamily="18" charset="0"/>
              </a:rPr>
              <a:t>учебки</a:t>
            </a:r>
            <a:r>
              <a:rPr lang="ru-RU" altLang="ru-RU" sz="1200" dirty="0">
                <a:latin typeface="Calibri" pitchFamily="34" charset="0"/>
                <a:ea typeface="Arial Unicode MS" pitchFamily="34" charset="-128"/>
                <a:cs typeface="Times New Roman" pitchFamily="18" charset="0"/>
              </a:rPr>
              <a:t>», поразился, как же непривычно тихо в казарме. Самые большие «отправки» в </a:t>
            </a:r>
            <a:r>
              <a:rPr lang="ru-RU" altLang="ru-RU" sz="1200" dirty="0" err="1">
                <a:latin typeface="Calibri" pitchFamily="34" charset="0"/>
                <a:ea typeface="Arial Unicode MS" pitchFamily="34" charset="-128"/>
                <a:cs typeface="Times New Roman" pitchFamily="18" charset="0"/>
              </a:rPr>
              <a:t>Афган</a:t>
            </a:r>
            <a:r>
              <a:rPr lang="ru-RU" altLang="ru-RU" sz="1200" dirty="0">
                <a:latin typeface="Calibri" pitchFamily="34" charset="0"/>
                <a:ea typeface="Arial Unicode MS" pitchFamily="34" charset="-128"/>
                <a:cs typeface="Times New Roman" pitchFamily="18" charset="0"/>
              </a:rPr>
              <a:t> уже уехали, распорядок дня –  непонятно какой, до тебя никому нет дела. На следующий день сержант говорит: собирайся и бегом на КПП. Вещи уже собраны, в шинели, вещмешок через плечо, иду к воротам. Там ещё четверо таких же, все из разных рот. Теперь будем вместе служить. Вручили направления, мы запрыгнули в ГАЗ-66 и на вокзал. В вагоне, как на «гражданке», что хочешь, то и делаешь, ни сержантов, ни офицеров, все равны. Помню, наслаждался этой дорогой, хотя впереди, все понимали, были самые тяжёлые полгода до весеннего приказа. В соседних купе - тоже ребята из </a:t>
            </a:r>
            <a:r>
              <a:rPr lang="ru-RU" altLang="ru-RU" sz="1200" dirty="0" err="1">
                <a:latin typeface="Calibri" pitchFamily="34" charset="0"/>
                <a:ea typeface="Arial Unicode MS" pitchFamily="34" charset="-128"/>
                <a:cs typeface="Times New Roman" pitchFamily="18" charset="0"/>
              </a:rPr>
              <a:t>учебки</a:t>
            </a:r>
            <a:r>
              <a:rPr lang="ru-RU" altLang="ru-RU" sz="1200" dirty="0">
                <a:latin typeface="Calibri" pitchFamily="34" charset="0"/>
                <a:ea typeface="Arial Unicode MS" pitchFamily="34" charset="-128"/>
                <a:cs typeface="Times New Roman" pitchFamily="18" charset="0"/>
              </a:rPr>
              <a:t>, но в другие части едут. Проводник пожелал счастливой службы, кто-то покатил дальше: в </a:t>
            </a:r>
            <a:r>
              <a:rPr lang="ru-RU" altLang="ru-RU" sz="1200" dirty="0" err="1">
                <a:latin typeface="Calibri" pitchFamily="34" charset="0"/>
                <a:ea typeface="Arial Unicode MS" pitchFamily="34" charset="-128"/>
                <a:cs typeface="Times New Roman" pitchFamily="18" charset="0"/>
              </a:rPr>
              <a:t>Кизыл-Арват</a:t>
            </a:r>
            <a:r>
              <a:rPr lang="ru-RU" altLang="ru-RU" sz="1200" dirty="0">
                <a:latin typeface="Calibri" pitchFamily="34" charset="0"/>
                <a:ea typeface="Arial Unicode MS" pitchFamily="34" charset="-128"/>
                <a:cs typeface="Times New Roman" pitchFamily="18" charset="0"/>
              </a:rPr>
              <a:t>, Небит-Даг, Красноводск, а мы очутились на полустанке. Заглянули во двор, а там стоит настоящий верблюд собственной персоной, покричали немного, есть ли кто живой? Старик-туркмен указал нам путь: по грунтовке до шоссе, ещё несколько </a:t>
            </a:r>
            <a:r>
              <a:rPr lang="ru-RU" altLang="ru-RU" sz="1200" dirty="0" err="1">
                <a:latin typeface="Calibri" pitchFamily="34" charset="0"/>
                <a:ea typeface="Arial Unicode MS" pitchFamily="34" charset="-128"/>
                <a:cs typeface="Times New Roman" pitchFamily="18" charset="0"/>
              </a:rPr>
              <a:t>км.влево</a:t>
            </a:r>
            <a:r>
              <a:rPr lang="ru-RU" altLang="ru-RU" sz="1200" dirty="0">
                <a:latin typeface="Calibri" pitchFamily="34" charset="0"/>
                <a:ea typeface="Arial Unicode MS" pitchFamily="34" charset="-128"/>
                <a:cs typeface="Times New Roman" pitchFamily="18" charset="0"/>
              </a:rPr>
              <a:t>, и там где-то вас ждёт ваш второй дом, солдатики. Добрались без приключений, хоть и в кромешной тьме. Кругом - ни души! В одном из зданий увидели свет, зашли, оказалось - штаб. Дежурный офицер, посмотрев сопроводительные документы, повёл в казарму, которая показалась полупустой.</a:t>
            </a:r>
            <a:endParaRPr lang="ru-RU" altLang="ru-RU" sz="1200" dirty="0"/>
          </a:p>
          <a:p>
            <a:pPr indent="2430463" eaLnBrk="0" hangingPunct="0"/>
            <a:r>
              <a:rPr lang="ru-RU" altLang="ru-RU" sz="1200" dirty="0">
                <a:latin typeface="Calibri" pitchFamily="34" charset="0"/>
                <a:ea typeface="Arial Unicode MS" pitchFamily="34" charset="-128"/>
                <a:cs typeface="Times New Roman" pitchFamily="18" charset="0"/>
              </a:rPr>
              <a:t>В первые дни стало понятно, что в этом районе Туркмении, где с одной стороны - полупустыня, а с другой - горы, у подножия которых и раскинулся наш гарнизон, климат более тёплый, чем в узбекском Самарканде. Скоро вокруг части увидел я красные поля».</a:t>
            </a:r>
            <a:endParaRPr lang="ru-RU" altLang="ru-RU" sz="1200" dirty="0">
              <a:latin typeface="Times New Roman" pitchFamily="18" charset="0"/>
              <a:ea typeface="Arial Unicode MS" pitchFamily="34" charset="-128"/>
              <a:cs typeface="Times New Roman" pitchFamily="18" charset="0"/>
            </a:endParaRPr>
          </a:p>
          <a:p>
            <a:pPr indent="2430463" eaLnBrk="0" hangingPunct="0"/>
            <a:r>
              <a:rPr lang="ru-RU" altLang="ru-RU" sz="1200" dirty="0">
                <a:latin typeface="Times New Roman" pitchFamily="18" charset="0"/>
                <a:ea typeface="Arial Unicode MS" pitchFamily="34" charset="-128"/>
                <a:cs typeface="Times New Roman" pitchFamily="18" charset="0"/>
              </a:rPr>
              <a:t>         Вот так про начало своей службы, поездку в Туркменистан рассказывал дядя. Каждый прошедший через войну в Афганистане  хранит в своей памяти  какие –то  эпизоды, запавшие   в душу  и в  сердце  навсегда </a:t>
            </a:r>
            <a:endParaRPr lang="ru-RU" altLang="ru-RU" sz="1200" dirty="0"/>
          </a:p>
        </p:txBody>
      </p:sp>
    </p:spTree>
    <p:extLst>
      <p:ext uri="{BB962C8B-B14F-4D97-AF65-F5344CB8AC3E}">
        <p14:creationId xmlns:p14="http://schemas.microsoft.com/office/powerpoint/2010/main" val="1673654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3370" y="-12370"/>
            <a:ext cx="9134631" cy="6858000"/>
          </a:xfrm>
          <a:prstGeom prst="rect">
            <a:avLst/>
          </a:prstGeom>
        </p:spPr>
      </p:pic>
      <p:sp>
        <p:nvSpPr>
          <p:cNvPr id="3" name="Rectangle 2"/>
          <p:cNvSpPr>
            <a:spLocks noChangeArrowheads="1"/>
          </p:cNvSpPr>
          <p:nvPr/>
        </p:nvSpPr>
        <p:spPr bwMode="auto">
          <a:xfrm>
            <a:off x="5074556" y="260649"/>
            <a:ext cx="477919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fontAlgn="base">
              <a:spcBef>
                <a:spcPct val="0"/>
              </a:spcBef>
              <a:spcAft>
                <a:spcPct val="0"/>
              </a:spcAft>
            </a:pPr>
            <a:r>
              <a:rPr lang="ru-RU" altLang="ru-RU" sz="2400" b="1" dirty="0" err="1">
                <a:latin typeface="Calibri" pitchFamily="34" charset="0"/>
                <a:ea typeface="Calibri" pitchFamily="34" charset="0"/>
                <a:cs typeface="Times New Roman" pitchFamily="18" charset="0"/>
              </a:rPr>
              <a:t>Гедиев</a:t>
            </a:r>
            <a:r>
              <a:rPr lang="ru-RU" altLang="ru-RU" sz="2400" b="1" dirty="0">
                <a:latin typeface="Calibri" pitchFamily="34" charset="0"/>
                <a:ea typeface="Calibri" pitchFamily="34" charset="0"/>
                <a:cs typeface="Times New Roman" pitchFamily="18" charset="0"/>
              </a:rPr>
              <a:t> </a:t>
            </a:r>
            <a:r>
              <a:rPr lang="ru-RU" altLang="ru-RU" sz="2400" b="1" dirty="0" err="1">
                <a:latin typeface="Calibri" pitchFamily="34" charset="0"/>
                <a:ea typeface="Calibri" pitchFamily="34" charset="0"/>
                <a:cs typeface="Times New Roman" pitchFamily="18" charset="0"/>
              </a:rPr>
              <a:t>Асланбий</a:t>
            </a:r>
            <a:r>
              <a:rPr lang="ru-RU" altLang="ru-RU" sz="2400" b="1" dirty="0">
                <a:latin typeface="Calibri" pitchFamily="34" charset="0"/>
                <a:ea typeface="Calibri" pitchFamily="34" charset="0"/>
                <a:cs typeface="Times New Roman" pitchFamily="18" charset="0"/>
              </a:rPr>
              <a:t> </a:t>
            </a:r>
            <a:r>
              <a:rPr lang="ru-RU" altLang="ru-RU" sz="2400" b="1" dirty="0" err="1">
                <a:latin typeface="Calibri" pitchFamily="34" charset="0"/>
                <a:ea typeface="Calibri" pitchFamily="34" charset="0"/>
                <a:cs typeface="Times New Roman" pitchFamily="18" charset="0"/>
              </a:rPr>
              <a:t>Джашарбекович</a:t>
            </a:r>
            <a:endParaRPr lang="ru-RU" altLang="ru-RU" dirty="0">
              <a:latin typeface="Arial" pitchFamily="34" charset="0"/>
              <a:cs typeface="Arial" pitchFamily="34" charset="0"/>
            </a:endParaRPr>
          </a:p>
        </p:txBody>
      </p:sp>
      <p:pic>
        <p:nvPicPr>
          <p:cNvPr id="35841" name="Рисунок 2" descr="Описание: http://itd2.mycdn.me/image?id=838366623635&amp;t=20&amp;plc=WEB&amp;tkn=*j0Xdmsbhtri3Pzhn1Phe0ql7zy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511" y="719658"/>
            <a:ext cx="3700078" cy="494159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5591944" y="719659"/>
            <a:ext cx="4968552" cy="5816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9263" fontAlgn="base">
              <a:spcBef>
                <a:spcPct val="0"/>
              </a:spcBef>
              <a:spcAft>
                <a:spcPct val="0"/>
              </a:spcAft>
              <a:tabLst>
                <a:tab pos="4248150" algn="l"/>
              </a:tabLst>
              <a:defRPr>
                <a:solidFill>
                  <a:schemeClr val="tx1"/>
                </a:solidFill>
                <a:latin typeface="Arial" pitchFamily="34" charset="0"/>
                <a:cs typeface="Arial" pitchFamily="34" charset="0"/>
              </a:defRPr>
            </a:lvl1pPr>
            <a:lvl2pPr fontAlgn="base">
              <a:spcBef>
                <a:spcPct val="0"/>
              </a:spcBef>
              <a:spcAft>
                <a:spcPct val="0"/>
              </a:spcAft>
              <a:tabLst>
                <a:tab pos="4248150" algn="l"/>
              </a:tabLst>
              <a:defRPr>
                <a:solidFill>
                  <a:schemeClr val="tx1"/>
                </a:solidFill>
                <a:latin typeface="Arial" pitchFamily="34" charset="0"/>
                <a:cs typeface="Arial" pitchFamily="34" charset="0"/>
              </a:defRPr>
            </a:lvl2pPr>
            <a:lvl3pPr fontAlgn="base">
              <a:spcBef>
                <a:spcPct val="0"/>
              </a:spcBef>
              <a:spcAft>
                <a:spcPct val="0"/>
              </a:spcAft>
              <a:tabLst>
                <a:tab pos="4248150" algn="l"/>
              </a:tabLst>
              <a:defRPr>
                <a:solidFill>
                  <a:schemeClr val="tx1"/>
                </a:solidFill>
                <a:latin typeface="Arial" pitchFamily="34" charset="0"/>
                <a:cs typeface="Arial" pitchFamily="34" charset="0"/>
              </a:defRPr>
            </a:lvl3pPr>
            <a:lvl4pPr fontAlgn="base">
              <a:spcBef>
                <a:spcPct val="0"/>
              </a:spcBef>
              <a:spcAft>
                <a:spcPct val="0"/>
              </a:spcAft>
              <a:tabLst>
                <a:tab pos="4248150" algn="l"/>
              </a:tabLst>
              <a:defRPr>
                <a:solidFill>
                  <a:schemeClr val="tx1"/>
                </a:solidFill>
                <a:latin typeface="Arial" pitchFamily="34" charset="0"/>
                <a:cs typeface="Arial" pitchFamily="34" charset="0"/>
              </a:defRPr>
            </a:lvl4pPr>
            <a:lvl5pPr fontAlgn="base">
              <a:spcBef>
                <a:spcPct val="0"/>
              </a:spcBef>
              <a:spcAft>
                <a:spcPct val="0"/>
              </a:spcAft>
              <a:tabLst>
                <a:tab pos="4248150" algn="l"/>
              </a:tabLst>
              <a:defRPr>
                <a:solidFill>
                  <a:schemeClr val="tx1"/>
                </a:solidFill>
                <a:latin typeface="Arial" pitchFamily="34" charset="0"/>
                <a:cs typeface="Arial" pitchFamily="34" charset="0"/>
              </a:defRPr>
            </a:lvl5pPr>
            <a:lvl6pPr fontAlgn="base">
              <a:spcBef>
                <a:spcPct val="0"/>
              </a:spcBef>
              <a:spcAft>
                <a:spcPct val="0"/>
              </a:spcAft>
              <a:tabLst>
                <a:tab pos="4248150" algn="l"/>
              </a:tabLst>
              <a:defRPr>
                <a:solidFill>
                  <a:schemeClr val="tx1"/>
                </a:solidFill>
                <a:latin typeface="Arial" pitchFamily="34" charset="0"/>
                <a:cs typeface="Arial" pitchFamily="34" charset="0"/>
              </a:defRPr>
            </a:lvl6pPr>
            <a:lvl7pPr fontAlgn="base">
              <a:spcBef>
                <a:spcPct val="0"/>
              </a:spcBef>
              <a:spcAft>
                <a:spcPct val="0"/>
              </a:spcAft>
              <a:tabLst>
                <a:tab pos="4248150" algn="l"/>
              </a:tabLst>
              <a:defRPr>
                <a:solidFill>
                  <a:schemeClr val="tx1"/>
                </a:solidFill>
                <a:latin typeface="Arial" pitchFamily="34" charset="0"/>
                <a:cs typeface="Arial" pitchFamily="34" charset="0"/>
              </a:defRPr>
            </a:lvl7pPr>
            <a:lvl8pPr fontAlgn="base">
              <a:spcBef>
                <a:spcPct val="0"/>
              </a:spcBef>
              <a:spcAft>
                <a:spcPct val="0"/>
              </a:spcAft>
              <a:tabLst>
                <a:tab pos="4248150" algn="l"/>
              </a:tabLst>
              <a:defRPr>
                <a:solidFill>
                  <a:schemeClr val="tx1"/>
                </a:solidFill>
                <a:latin typeface="Arial" pitchFamily="34" charset="0"/>
                <a:cs typeface="Arial" pitchFamily="34" charset="0"/>
              </a:defRPr>
            </a:lvl8pPr>
            <a:lvl9pPr fontAlgn="base">
              <a:spcBef>
                <a:spcPct val="0"/>
              </a:spcBef>
              <a:spcAft>
                <a:spcPct val="0"/>
              </a:spcAft>
              <a:tabLst>
                <a:tab pos="4248150" algn="l"/>
              </a:tabLst>
              <a:defRPr>
                <a:solidFill>
                  <a:schemeClr val="tx1"/>
                </a:solidFill>
                <a:latin typeface="Arial" pitchFamily="34" charset="0"/>
                <a:cs typeface="Arial" pitchFamily="34" charset="0"/>
              </a:defRPr>
            </a:lvl9pPr>
          </a:lstStyle>
          <a:p>
            <a:r>
              <a:rPr lang="ru-RU" altLang="ru-RU" sz="1200" dirty="0">
                <a:latin typeface="Calibri" pitchFamily="34" charset="0"/>
                <a:ea typeface="Calibri" pitchFamily="34" charset="0"/>
                <a:cs typeface="Times New Roman" pitchFamily="18" charset="0"/>
              </a:rPr>
              <a:t>Мой дедушка служил в армии с 1965-1967. В армию пошел с осенним призывом. Так как он летом окончил Железнодорожный техникум, то и служить его отправили в Железнодорожные войска.</a:t>
            </a:r>
            <a:endParaRPr lang="ru-RU" altLang="ru-RU" sz="1200" dirty="0"/>
          </a:p>
          <a:p>
            <a:pPr eaLnBrk="0" hangingPunct="0"/>
            <a:r>
              <a:rPr lang="ru-RU" altLang="ru-RU" sz="1200" dirty="0">
                <a:latin typeface="Calibri" pitchFamily="34" charset="0"/>
                <a:ea typeface="Calibri" pitchFamily="34" charset="0"/>
                <a:cs typeface="Times New Roman" pitchFamily="18" charset="0"/>
              </a:rPr>
              <a:t>Дедушка вырос в селе, у него была большая физическая сила и, плюс к этому, он занимался спортом, поэтому, когда все начали сдавать </a:t>
            </a:r>
            <a:r>
              <a:rPr lang="ru-RU" altLang="ru-RU" sz="1200" dirty="0" err="1">
                <a:latin typeface="Calibri" pitchFamily="34" charset="0"/>
                <a:ea typeface="Calibri" pitchFamily="34" charset="0"/>
                <a:cs typeface="Times New Roman" pitchFamily="18" charset="0"/>
              </a:rPr>
              <a:t>физнормативы</a:t>
            </a:r>
            <a:r>
              <a:rPr lang="ru-RU" altLang="ru-RU" sz="1200" dirty="0">
                <a:latin typeface="Calibri" pitchFamily="34" charset="0"/>
                <a:ea typeface="Calibri" pitchFamily="34" charset="0"/>
                <a:cs typeface="Times New Roman" pitchFamily="18" charset="0"/>
              </a:rPr>
              <a:t>, его заметили старшие сослуживцы. Они стали обращаться к нему с уважением и одобрением, а дед защищал честь роты на спортивных мероприятиях.</a:t>
            </a:r>
            <a:endParaRPr lang="ru-RU" altLang="ru-RU" sz="1200" dirty="0"/>
          </a:p>
          <a:p>
            <a:pPr eaLnBrk="0" hangingPunct="0"/>
            <a:r>
              <a:rPr lang="ru-RU" altLang="ru-RU" sz="1200" dirty="0">
                <a:latin typeface="Calibri" pitchFamily="34" charset="0"/>
                <a:ea typeface="Calibri" pitchFamily="34" charset="0"/>
                <a:cs typeface="Times New Roman" pitchFamily="18" charset="0"/>
              </a:rPr>
              <a:t>На одних из таких соревнований дедушка сделал 75 раз подъём переворотом, он получил за это грамоту и приз – Олимпийского «мишку». Дедушка нам рассказывал, что это был один из лучших дней в его жизни.</a:t>
            </a:r>
            <a:endParaRPr lang="ru-RU" altLang="ru-RU" sz="1200" dirty="0"/>
          </a:p>
          <a:p>
            <a:pPr eaLnBrk="0" hangingPunct="0"/>
            <a:r>
              <a:rPr lang="ru-RU" altLang="ru-RU" sz="1200" dirty="0">
                <a:latin typeface="Calibri" pitchFamily="34" charset="0"/>
                <a:ea typeface="Calibri" pitchFamily="34" charset="0"/>
                <a:cs typeface="Times New Roman" pitchFamily="18" charset="0"/>
              </a:rPr>
              <a:t>Дедушка служил в г. Щёлково Московской области. За время службы       мой дед несколько раз побывал в Большом театре. Так поощряли отличников боевой подготовки. </a:t>
            </a:r>
            <a:endParaRPr lang="ru-RU" altLang="ru-RU" sz="1200" dirty="0"/>
          </a:p>
          <a:p>
            <a:pPr eaLnBrk="0" hangingPunct="0"/>
            <a:r>
              <a:rPr lang="ru-RU" altLang="ru-RU" sz="1200" dirty="0">
                <a:latin typeface="Calibri" pitchFamily="34" charset="0"/>
                <a:ea typeface="Calibri" pitchFamily="34" charset="0"/>
                <a:cs typeface="Times New Roman" pitchFamily="18" charset="0"/>
              </a:rPr>
              <a:t>Ещё в качестве поощрения он побывал на футбольном матче Динамо (Киев) – Реал (Мадрид). Вот это был настоящий праздник!   Матч запомнился деду на всю жизнь.</a:t>
            </a:r>
            <a:endParaRPr lang="ru-RU" altLang="ru-RU" sz="1200" dirty="0"/>
          </a:p>
          <a:p>
            <a:pPr eaLnBrk="0" hangingPunct="0"/>
            <a:r>
              <a:rPr lang="ru-RU" altLang="ru-RU" sz="1200" dirty="0">
                <a:latin typeface="Calibri" pitchFamily="34" charset="0"/>
                <a:ea typeface="Calibri" pitchFamily="34" charset="0"/>
                <a:cs typeface="Times New Roman" pitchFamily="18" charset="0"/>
              </a:rPr>
              <a:t>В армии мой дед побывал на строительстве знаменитого БАМа (Байкало-Амурской магистрали). Туда они летели на огромном ИЛ-76. Их рота возводила один из мостов.</a:t>
            </a:r>
            <a:endParaRPr lang="ru-RU" altLang="ru-RU" sz="1200" dirty="0"/>
          </a:p>
          <a:p>
            <a:pPr eaLnBrk="0" hangingPunct="0"/>
            <a:r>
              <a:rPr lang="ru-RU" altLang="ru-RU" sz="1200" dirty="0">
                <a:latin typeface="Calibri" pitchFamily="34" charset="0"/>
                <a:ea typeface="Calibri" pitchFamily="34" charset="0"/>
                <a:cs typeface="Times New Roman" pitchFamily="18" charset="0"/>
              </a:rPr>
              <a:t>В целом, на службе деду очень понравилось, он встретил там много новых друзей – сослуживцев, с которыми до сих пор переписывается через Интернет. Побывал в различных уголках СССР, он считает, что через армию должен пройти каждый мужчина. Армия строит не только тело, но и воспитывает дух, она учит мальчика заботиться о себе самостоятельно и тем самым превращает в мужчину.   Мы всегда с интересом слушаем рассказы дедушки и завидуем ему. Слушая его,  мы делаем выводы, что он много интересного видел в армии.         </a:t>
            </a:r>
            <a:endParaRPr lang="ru-RU" altLang="ru-RU" sz="1200" dirty="0"/>
          </a:p>
          <a:p>
            <a:pPr eaLnBrk="0" hangingPunct="0"/>
            <a:r>
              <a:rPr lang="ru-RU" altLang="ru-RU" sz="1200" dirty="0">
                <a:latin typeface="Calibri" pitchFamily="34" charset="0"/>
                <a:ea typeface="Calibri" pitchFamily="34" charset="0"/>
                <a:cs typeface="Times New Roman" pitchFamily="18" charset="0"/>
              </a:rPr>
              <a:t>	</a:t>
            </a:r>
            <a:endParaRPr lang="ru-RU" altLang="ru-RU" sz="1200" dirty="0"/>
          </a:p>
        </p:txBody>
      </p:sp>
    </p:spTree>
    <p:extLst>
      <p:ext uri="{BB962C8B-B14F-4D97-AF65-F5344CB8AC3E}">
        <p14:creationId xmlns:p14="http://schemas.microsoft.com/office/powerpoint/2010/main" val="2038805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8685" y="0"/>
            <a:ext cx="9134631" cy="6858000"/>
          </a:xfrm>
          <a:prstGeom prst="rect">
            <a:avLst/>
          </a:prstGeom>
        </p:spPr>
      </p:pic>
      <p:sp>
        <p:nvSpPr>
          <p:cNvPr id="3" name="Rectangle 2"/>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36865" name="Рисунок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328" y="548680"/>
            <a:ext cx="3351584" cy="515834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rot="10800000" flipV="1">
            <a:off x="5410944" y="228601"/>
            <a:ext cx="5040559" cy="5478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339975" algn="l"/>
              </a:tabLst>
              <a:defRPr>
                <a:solidFill>
                  <a:schemeClr val="tx1"/>
                </a:solidFill>
                <a:latin typeface="Arial" pitchFamily="34" charset="0"/>
                <a:cs typeface="Arial" pitchFamily="34" charset="0"/>
              </a:defRPr>
            </a:lvl1pPr>
            <a:lvl2pPr fontAlgn="base">
              <a:spcBef>
                <a:spcPct val="0"/>
              </a:spcBef>
              <a:spcAft>
                <a:spcPct val="0"/>
              </a:spcAft>
              <a:tabLst>
                <a:tab pos="2339975" algn="l"/>
              </a:tabLst>
              <a:defRPr>
                <a:solidFill>
                  <a:schemeClr val="tx1"/>
                </a:solidFill>
                <a:latin typeface="Arial" pitchFamily="34" charset="0"/>
                <a:cs typeface="Arial" pitchFamily="34" charset="0"/>
              </a:defRPr>
            </a:lvl2pPr>
            <a:lvl3pPr fontAlgn="base">
              <a:spcBef>
                <a:spcPct val="0"/>
              </a:spcBef>
              <a:spcAft>
                <a:spcPct val="0"/>
              </a:spcAft>
              <a:tabLst>
                <a:tab pos="2339975" algn="l"/>
              </a:tabLst>
              <a:defRPr>
                <a:solidFill>
                  <a:schemeClr val="tx1"/>
                </a:solidFill>
                <a:latin typeface="Arial" pitchFamily="34" charset="0"/>
                <a:cs typeface="Arial" pitchFamily="34" charset="0"/>
              </a:defRPr>
            </a:lvl3pPr>
            <a:lvl4pPr fontAlgn="base">
              <a:spcBef>
                <a:spcPct val="0"/>
              </a:spcBef>
              <a:spcAft>
                <a:spcPct val="0"/>
              </a:spcAft>
              <a:tabLst>
                <a:tab pos="2339975" algn="l"/>
              </a:tabLst>
              <a:defRPr>
                <a:solidFill>
                  <a:schemeClr val="tx1"/>
                </a:solidFill>
                <a:latin typeface="Arial" pitchFamily="34" charset="0"/>
                <a:cs typeface="Arial" pitchFamily="34" charset="0"/>
              </a:defRPr>
            </a:lvl4pPr>
            <a:lvl5pPr fontAlgn="base">
              <a:spcBef>
                <a:spcPct val="0"/>
              </a:spcBef>
              <a:spcAft>
                <a:spcPct val="0"/>
              </a:spcAft>
              <a:tabLst>
                <a:tab pos="2339975" algn="l"/>
              </a:tabLst>
              <a:defRPr>
                <a:solidFill>
                  <a:schemeClr val="tx1"/>
                </a:solidFill>
                <a:latin typeface="Arial" pitchFamily="34" charset="0"/>
                <a:cs typeface="Arial" pitchFamily="34" charset="0"/>
              </a:defRPr>
            </a:lvl5pPr>
            <a:lvl6pPr fontAlgn="base">
              <a:spcBef>
                <a:spcPct val="0"/>
              </a:spcBef>
              <a:spcAft>
                <a:spcPct val="0"/>
              </a:spcAft>
              <a:tabLst>
                <a:tab pos="2339975" algn="l"/>
              </a:tabLst>
              <a:defRPr>
                <a:solidFill>
                  <a:schemeClr val="tx1"/>
                </a:solidFill>
                <a:latin typeface="Arial" pitchFamily="34" charset="0"/>
                <a:cs typeface="Arial" pitchFamily="34" charset="0"/>
              </a:defRPr>
            </a:lvl6pPr>
            <a:lvl7pPr fontAlgn="base">
              <a:spcBef>
                <a:spcPct val="0"/>
              </a:spcBef>
              <a:spcAft>
                <a:spcPct val="0"/>
              </a:spcAft>
              <a:tabLst>
                <a:tab pos="2339975" algn="l"/>
              </a:tabLst>
              <a:defRPr>
                <a:solidFill>
                  <a:schemeClr val="tx1"/>
                </a:solidFill>
                <a:latin typeface="Arial" pitchFamily="34" charset="0"/>
                <a:cs typeface="Arial" pitchFamily="34" charset="0"/>
              </a:defRPr>
            </a:lvl7pPr>
            <a:lvl8pPr fontAlgn="base">
              <a:spcBef>
                <a:spcPct val="0"/>
              </a:spcBef>
              <a:spcAft>
                <a:spcPct val="0"/>
              </a:spcAft>
              <a:tabLst>
                <a:tab pos="2339975" algn="l"/>
              </a:tabLst>
              <a:defRPr>
                <a:solidFill>
                  <a:schemeClr val="tx1"/>
                </a:solidFill>
                <a:latin typeface="Arial" pitchFamily="34" charset="0"/>
                <a:cs typeface="Arial" pitchFamily="34" charset="0"/>
              </a:defRPr>
            </a:lvl8pPr>
            <a:lvl9pPr fontAlgn="base">
              <a:spcBef>
                <a:spcPct val="0"/>
              </a:spcBef>
              <a:spcAft>
                <a:spcPct val="0"/>
              </a:spcAft>
              <a:tabLst>
                <a:tab pos="2339975" algn="l"/>
              </a:tabLst>
              <a:defRPr>
                <a:solidFill>
                  <a:schemeClr val="tx1"/>
                </a:solidFill>
                <a:latin typeface="Arial" pitchFamily="34" charset="0"/>
                <a:cs typeface="Arial" pitchFamily="34" charset="0"/>
              </a:defRPr>
            </a:lvl9pPr>
          </a:lstStyle>
          <a:p>
            <a:r>
              <a:rPr lang="ru-RU" altLang="ru-RU" sz="1400" b="1" dirty="0">
                <a:latin typeface="Calibri" pitchFamily="34" charset="0"/>
                <a:ea typeface="Calibri" pitchFamily="34" charset="0"/>
                <a:cs typeface="Times New Roman" pitchFamily="18" charset="0"/>
              </a:rPr>
              <a:t>Сафаров Александр Георгиевич</a:t>
            </a:r>
            <a:endParaRPr lang="ru-RU" altLang="ru-RU" sz="1400" dirty="0"/>
          </a:p>
          <a:p>
            <a:pPr eaLnBrk="0" hangingPunct="0"/>
            <a:r>
              <a:rPr lang="ru-RU" altLang="ru-RU" sz="1400" dirty="0">
                <a:latin typeface="Calibri" pitchFamily="34" charset="0"/>
                <a:ea typeface="Calibri" pitchFamily="34" charset="0"/>
                <a:cs typeface="Times New Roman" pitchFamily="18" charset="0"/>
              </a:rPr>
              <a:t>Мой папа – Сафаров Александр Георгиевич, служил в Советской Армии в 1987-1989 </a:t>
            </a:r>
            <a:r>
              <a:rPr lang="ru-RU" altLang="ru-RU" sz="1400" dirty="0" err="1">
                <a:latin typeface="Calibri" pitchFamily="34" charset="0"/>
                <a:ea typeface="Calibri" pitchFamily="34" charset="0"/>
                <a:cs typeface="Times New Roman" pitchFamily="18" charset="0"/>
              </a:rPr>
              <a:t>г.г</a:t>
            </a:r>
            <a:r>
              <a:rPr lang="ru-RU" altLang="ru-RU" sz="1400" dirty="0">
                <a:latin typeface="Calibri" pitchFamily="34" charset="0"/>
                <a:ea typeface="Calibri" pitchFamily="34" charset="0"/>
                <a:cs typeface="Times New Roman" pitchFamily="18" charset="0"/>
              </a:rPr>
              <a:t>. Его срочная служба проходила в ограниченном контингенте советских войск в Восточной Германии, в городе Потсдам. Он был артиллеристом. По словам моего отца, армия – это школа мужества. Там закаляется характер, молодой человек становится сильным, выносливым, учится справляться с любыми испытаниями. Мой папа научился стрелять из автомата, а также из орудия и преодолевать полосу препятствий, стоять в карауле и т.д. Так же он приобрел много друзей, о которых до сих пор вспоминает. Так,  однажды с лейтенантом Виктором Гориным были в наряде – патрулировали  город  на железнодорожном вокзале, где они следили за порядком. Они  увидели  маленького  мальчика, он  плакал. Не зная  языка, они  догадались, что он  отстал  от  поезда и  забрел  на  охраняемую  нашими  территорию. Мой  папа  отвел  его  в  дежурную часть. Мама  малыша  потом  прислала  Благодарственное  письмо  в  часть. Папе  и  его  сослуживцу  командир  выразил  благодарность. </a:t>
            </a:r>
            <a:endParaRPr lang="ru-RU" altLang="ru-RU" sz="1400" dirty="0"/>
          </a:p>
          <a:p>
            <a:pPr eaLnBrk="0" hangingPunct="0"/>
            <a:r>
              <a:rPr lang="ru-RU" altLang="ru-RU" sz="1400" dirty="0">
                <a:latin typeface="Calibri" pitchFamily="34" charset="0"/>
                <a:ea typeface="Calibri" pitchFamily="34" charset="0"/>
                <a:cs typeface="Times New Roman" pitchFamily="18" charset="0"/>
              </a:rPr>
              <a:t>         Я часто листаю папин альбом, сделанный на память о годах службы в Армии. Мне всегда очень интересно  представлять моего отца молодым юношей. Он всегда с восторгом рассказывает о своих армейских товарищах, о службе. И я очень горжусь тем, что мой папа служил в Армии! </a:t>
            </a:r>
            <a:endParaRPr lang="ru-RU" altLang="ru-RU" sz="1400" dirty="0"/>
          </a:p>
        </p:txBody>
      </p:sp>
    </p:spTree>
    <p:extLst>
      <p:ext uri="{BB962C8B-B14F-4D97-AF65-F5344CB8AC3E}">
        <p14:creationId xmlns:p14="http://schemas.microsoft.com/office/powerpoint/2010/main" val="1628098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8685" y="11435"/>
            <a:ext cx="9134631" cy="6858000"/>
          </a:xfrm>
          <a:prstGeom prst="rect">
            <a:avLst/>
          </a:prstGeom>
        </p:spPr>
      </p:pic>
      <p:sp>
        <p:nvSpPr>
          <p:cNvPr id="3" name="Прямоугольник 2"/>
          <p:cNvSpPr/>
          <p:nvPr/>
        </p:nvSpPr>
        <p:spPr>
          <a:xfrm>
            <a:off x="5879976" y="332656"/>
            <a:ext cx="4392488" cy="6124754"/>
          </a:xfrm>
          <a:prstGeom prst="rect">
            <a:avLst/>
          </a:prstGeom>
        </p:spPr>
        <p:txBody>
          <a:bodyPr wrap="square">
            <a:spAutoFit/>
          </a:bodyPr>
          <a:lstStyle/>
          <a:p>
            <a:r>
              <a:rPr lang="ru-RU" sz="1400" dirty="0"/>
              <a:t> </a:t>
            </a:r>
            <a:r>
              <a:rPr lang="ru-RU" sz="1400" b="1" dirty="0" err="1"/>
              <a:t>Тоторкулов</a:t>
            </a:r>
            <a:r>
              <a:rPr lang="ru-RU" sz="1400" b="1" dirty="0"/>
              <a:t>  Арсен </a:t>
            </a:r>
            <a:r>
              <a:rPr lang="ru-RU" sz="1400" b="1" dirty="0" err="1"/>
              <a:t>Хасанович</a:t>
            </a:r>
            <a:endParaRPr lang="ru-RU" sz="1400" dirty="0"/>
          </a:p>
          <a:p>
            <a:r>
              <a:rPr lang="ru-RU" sz="1400" dirty="0"/>
              <a:t>       Мой брат, </a:t>
            </a:r>
            <a:r>
              <a:rPr lang="ru-RU" sz="1400" dirty="0" err="1"/>
              <a:t>Тоторкулов</a:t>
            </a:r>
            <a:r>
              <a:rPr lang="ru-RU" sz="1400" dirty="0"/>
              <a:t>  Арсен </a:t>
            </a:r>
            <a:r>
              <a:rPr lang="ru-RU" sz="1400" dirty="0" err="1"/>
              <a:t>Хасанович</a:t>
            </a:r>
            <a:r>
              <a:rPr lang="ru-RU" sz="1400" dirty="0"/>
              <a:t>, служил в спецназе в Главном </a:t>
            </a:r>
            <a:r>
              <a:rPr lang="ru-RU" sz="1400" dirty="0" err="1"/>
              <a:t>разведовательном</a:t>
            </a:r>
            <a:r>
              <a:rPr lang="ru-RU" sz="1400" dirty="0"/>
              <a:t> управлении. 26 февраля 2014 года вступил в ряды российской армии. Служба  ему  очень  нравилась. Но  однажды  с  ним  случилась  такая  история.  Арсен  рассказывал  мне   о невероятном прыжке с парашютом. «Была солнечная, хорошая погода. 28 мая 2014 г у нас были учения по прыжкам с парашюта. Они  с  ребятами поднялись на высоту 2800 м на вертолете. Вертолет вмещал себя 200 человек. Затем  ребята  подготовились к прыжку. Обмундировались, надели специальные часы. По приказу командира прыжок был на высоте 2400м. И  вот  случилось самое неожиданное. Когда он спрыгнул с вертолета, у него не сработало кольцо.  Под весом и атмосферным давлением кольцо парашюта должно автоматически сработать. Арсен сразу  понял, что случилось что-то  неладное. Он быстренько дернул кольцо, которое находилось сзади. Купол открылся. Брат  попал внутрь огромного облака, где вокруг ничего не было видно. Через 1 секунду он вышел из белого облака. Вдруг поднялся сильный ветер. Оставалось примерно 600 метров до посадки. Его начало уносить в сторону деревьев. В полете он дотрагивался до верхушек деревьев. Весь полет длился 1 минуту. Приземление было благополучным, без травм и последствий. Это было самым интересным и трогательным событием в дни его службы.  </a:t>
            </a:r>
          </a:p>
        </p:txBody>
      </p:sp>
      <p:pic>
        <p:nvPicPr>
          <p:cNvPr id="4" name="Рисунок 3" descr="C:\Users\acer\Downloads\IMG-20180215-WA0048.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1544" y="332656"/>
            <a:ext cx="3744416" cy="5256584"/>
          </a:xfrm>
          <a:prstGeom prst="rect">
            <a:avLst/>
          </a:prstGeom>
          <a:noFill/>
          <a:ln>
            <a:noFill/>
          </a:ln>
        </p:spPr>
      </p:pic>
    </p:spTree>
    <p:extLst>
      <p:ext uri="{BB962C8B-B14F-4D97-AF65-F5344CB8AC3E}">
        <p14:creationId xmlns:p14="http://schemas.microsoft.com/office/powerpoint/2010/main" val="7555280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1" y="0"/>
            <a:ext cx="9134631" cy="6858000"/>
          </a:xfrm>
          <a:prstGeom prst="rect">
            <a:avLst/>
          </a:prstGeom>
        </p:spPr>
      </p:pic>
      <p:sp>
        <p:nvSpPr>
          <p:cNvPr id="3" name="Rectangle 2"/>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37889" name="Рисунок 1" descr="Юдина 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528" y="460252"/>
            <a:ext cx="3456384" cy="489377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5375920" y="255126"/>
            <a:ext cx="5189882" cy="6124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339975" algn="l"/>
              </a:tabLst>
              <a:defRPr>
                <a:solidFill>
                  <a:schemeClr val="tx1"/>
                </a:solidFill>
                <a:latin typeface="Arial" pitchFamily="34" charset="0"/>
                <a:cs typeface="Arial" pitchFamily="34" charset="0"/>
              </a:defRPr>
            </a:lvl1pPr>
            <a:lvl2pPr fontAlgn="base">
              <a:spcBef>
                <a:spcPct val="0"/>
              </a:spcBef>
              <a:spcAft>
                <a:spcPct val="0"/>
              </a:spcAft>
              <a:tabLst>
                <a:tab pos="2339975" algn="l"/>
              </a:tabLst>
              <a:defRPr>
                <a:solidFill>
                  <a:schemeClr val="tx1"/>
                </a:solidFill>
                <a:latin typeface="Arial" pitchFamily="34" charset="0"/>
                <a:cs typeface="Arial" pitchFamily="34" charset="0"/>
              </a:defRPr>
            </a:lvl2pPr>
            <a:lvl3pPr fontAlgn="base">
              <a:spcBef>
                <a:spcPct val="0"/>
              </a:spcBef>
              <a:spcAft>
                <a:spcPct val="0"/>
              </a:spcAft>
              <a:tabLst>
                <a:tab pos="2339975" algn="l"/>
              </a:tabLst>
              <a:defRPr>
                <a:solidFill>
                  <a:schemeClr val="tx1"/>
                </a:solidFill>
                <a:latin typeface="Arial" pitchFamily="34" charset="0"/>
                <a:cs typeface="Arial" pitchFamily="34" charset="0"/>
              </a:defRPr>
            </a:lvl3pPr>
            <a:lvl4pPr fontAlgn="base">
              <a:spcBef>
                <a:spcPct val="0"/>
              </a:spcBef>
              <a:spcAft>
                <a:spcPct val="0"/>
              </a:spcAft>
              <a:tabLst>
                <a:tab pos="2339975" algn="l"/>
              </a:tabLst>
              <a:defRPr>
                <a:solidFill>
                  <a:schemeClr val="tx1"/>
                </a:solidFill>
                <a:latin typeface="Arial" pitchFamily="34" charset="0"/>
                <a:cs typeface="Arial" pitchFamily="34" charset="0"/>
              </a:defRPr>
            </a:lvl4pPr>
            <a:lvl5pPr fontAlgn="base">
              <a:spcBef>
                <a:spcPct val="0"/>
              </a:spcBef>
              <a:spcAft>
                <a:spcPct val="0"/>
              </a:spcAft>
              <a:tabLst>
                <a:tab pos="2339975" algn="l"/>
              </a:tabLst>
              <a:defRPr>
                <a:solidFill>
                  <a:schemeClr val="tx1"/>
                </a:solidFill>
                <a:latin typeface="Arial" pitchFamily="34" charset="0"/>
                <a:cs typeface="Arial" pitchFamily="34" charset="0"/>
              </a:defRPr>
            </a:lvl5pPr>
            <a:lvl6pPr fontAlgn="base">
              <a:spcBef>
                <a:spcPct val="0"/>
              </a:spcBef>
              <a:spcAft>
                <a:spcPct val="0"/>
              </a:spcAft>
              <a:tabLst>
                <a:tab pos="2339975" algn="l"/>
              </a:tabLst>
              <a:defRPr>
                <a:solidFill>
                  <a:schemeClr val="tx1"/>
                </a:solidFill>
                <a:latin typeface="Arial" pitchFamily="34" charset="0"/>
                <a:cs typeface="Arial" pitchFamily="34" charset="0"/>
              </a:defRPr>
            </a:lvl6pPr>
            <a:lvl7pPr fontAlgn="base">
              <a:spcBef>
                <a:spcPct val="0"/>
              </a:spcBef>
              <a:spcAft>
                <a:spcPct val="0"/>
              </a:spcAft>
              <a:tabLst>
                <a:tab pos="2339975" algn="l"/>
              </a:tabLst>
              <a:defRPr>
                <a:solidFill>
                  <a:schemeClr val="tx1"/>
                </a:solidFill>
                <a:latin typeface="Arial" pitchFamily="34" charset="0"/>
                <a:cs typeface="Arial" pitchFamily="34" charset="0"/>
              </a:defRPr>
            </a:lvl7pPr>
            <a:lvl8pPr fontAlgn="base">
              <a:spcBef>
                <a:spcPct val="0"/>
              </a:spcBef>
              <a:spcAft>
                <a:spcPct val="0"/>
              </a:spcAft>
              <a:tabLst>
                <a:tab pos="2339975" algn="l"/>
              </a:tabLst>
              <a:defRPr>
                <a:solidFill>
                  <a:schemeClr val="tx1"/>
                </a:solidFill>
                <a:latin typeface="Arial" pitchFamily="34" charset="0"/>
                <a:cs typeface="Arial" pitchFamily="34" charset="0"/>
              </a:defRPr>
            </a:lvl8pPr>
            <a:lvl9pPr fontAlgn="base">
              <a:spcBef>
                <a:spcPct val="0"/>
              </a:spcBef>
              <a:spcAft>
                <a:spcPct val="0"/>
              </a:spcAft>
              <a:tabLst>
                <a:tab pos="2339975" algn="l"/>
              </a:tabLst>
              <a:defRPr>
                <a:solidFill>
                  <a:schemeClr val="tx1"/>
                </a:solidFill>
                <a:latin typeface="Arial" pitchFamily="34" charset="0"/>
                <a:cs typeface="Arial" pitchFamily="34" charset="0"/>
              </a:defRPr>
            </a:lvl9pPr>
          </a:lstStyle>
          <a:p>
            <a:r>
              <a:rPr lang="ru-RU" altLang="ru-RU" sz="1400" b="1" dirty="0">
                <a:latin typeface="Calibri" pitchFamily="34" charset="0"/>
                <a:ea typeface="Calibri" pitchFamily="34" charset="0"/>
                <a:cs typeface="Times New Roman" pitchFamily="18" charset="0"/>
              </a:rPr>
              <a:t>Юдин И.А.</a:t>
            </a:r>
            <a:endParaRPr lang="ru-RU" altLang="ru-RU" sz="1400" dirty="0"/>
          </a:p>
          <a:p>
            <a:pPr eaLnBrk="0" hangingPunct="0"/>
            <a:r>
              <a:rPr lang="ru-RU" altLang="ru-RU" sz="1400" dirty="0">
                <a:latin typeface="Calibri" pitchFamily="34" charset="0"/>
                <a:ea typeface="Calibri" pitchFamily="34" charset="0"/>
                <a:cs typeface="Times New Roman" pitchFamily="18" charset="0"/>
              </a:rPr>
              <a:t>  Мой папа служил матросом – связистом на Северном флоте, в городе Мурманске. На большом авианесущем крейсере «Адмирал Горшков».</a:t>
            </a:r>
            <a:endParaRPr lang="ru-RU" altLang="ru-RU" sz="1400" dirty="0"/>
          </a:p>
          <a:p>
            <a:pPr eaLnBrk="0" hangingPunct="0"/>
            <a:r>
              <a:rPr lang="ru-RU" altLang="ru-RU" sz="1400" dirty="0">
                <a:latin typeface="Calibri" pitchFamily="34" charset="0"/>
                <a:ea typeface="Calibri" pitchFamily="34" charset="0"/>
                <a:cs typeface="Times New Roman" pitchFamily="18" charset="0"/>
              </a:rPr>
              <a:t>  Утро начиналось с подъема в 6 часов утра. Дальше шел сбор и построение на палубе, при поднятии Андреевского флага и гюйса. Гюйс – это носовой флаг корабля. </a:t>
            </a:r>
            <a:endParaRPr lang="ru-RU" altLang="ru-RU" sz="1400" dirty="0"/>
          </a:p>
          <a:p>
            <a:pPr eaLnBrk="0" hangingPunct="0"/>
            <a:r>
              <a:rPr lang="ru-RU" altLang="ru-RU" sz="1400" dirty="0">
                <a:latin typeface="Calibri" pitchFamily="34" charset="0"/>
                <a:ea typeface="Calibri" pitchFamily="34" charset="0"/>
                <a:cs typeface="Times New Roman" pitchFamily="18" charset="0"/>
              </a:rPr>
              <a:t>  После этого шел обычный распорядок дня. Завтрак, противоаварийный осмотр, дальше развод на работы. Папа служил в отделении связи. </a:t>
            </a:r>
            <a:endParaRPr lang="ru-RU" altLang="ru-RU" sz="1400" dirty="0"/>
          </a:p>
          <a:p>
            <a:pPr eaLnBrk="0" hangingPunct="0"/>
            <a:r>
              <a:rPr lang="ru-RU" altLang="ru-RU" sz="1400" dirty="0">
                <a:latin typeface="Calibri" pitchFamily="34" charset="0"/>
                <a:ea typeface="Calibri" pitchFamily="34" charset="0"/>
                <a:cs typeface="Times New Roman" pitchFamily="18" charset="0"/>
              </a:rPr>
              <a:t>  Для него крейсер был целым городом. Где жили и проходили службу свыше 1500 тысяч человек. Огромная палуба, на которую сажали самолеты штурмовики и вертолеты. Ангары, где стояли сами самолеты и вертолеты. На его борту находилось 20 самолетов и 16 вертолетов. Его длина составляла двести семьдесят три метра, а ширина тридцать один метр.</a:t>
            </a:r>
            <a:endParaRPr lang="ru-RU" altLang="ru-RU" sz="1400" dirty="0"/>
          </a:p>
          <a:p>
            <a:pPr eaLnBrk="0" hangingPunct="0"/>
            <a:r>
              <a:rPr lang="ru-RU" altLang="ru-RU" sz="1400" dirty="0">
                <a:latin typeface="Calibri" pitchFamily="34" charset="0"/>
                <a:ea typeface="Calibri" pitchFamily="34" charset="0"/>
                <a:cs typeface="Times New Roman" pitchFamily="18" charset="0"/>
              </a:rPr>
              <a:t>  К сожалению, к тому времени, когда папа служил на «Адмирале Горшкове», военная служба крейсера в России двигалась к закату. Папа и его товарищи по службе проводили разбор крейсера. Его подготавливали к продаже в Индию. </a:t>
            </a:r>
            <a:endParaRPr lang="ru-RU" altLang="ru-RU" sz="1400" dirty="0"/>
          </a:p>
          <a:p>
            <a:pPr eaLnBrk="0" hangingPunct="0"/>
            <a:r>
              <a:rPr lang="ru-RU" altLang="ru-RU" sz="1400" dirty="0">
                <a:latin typeface="Calibri" pitchFamily="34" charset="0"/>
                <a:ea typeface="Calibri" pitchFamily="34" charset="0"/>
                <a:cs typeface="Times New Roman" pitchFamily="18" charset="0"/>
              </a:rPr>
              <a:t>   Папа работал непосредственно с аппаратурой. Что в будущем сказалось на его профессии. Папа прекрасно разбирается в компьютерах и разного свойства приемников. Он говорит, что армия — это хорошая школа для мужчины. </a:t>
            </a:r>
            <a:endParaRPr lang="ru-RU" altLang="ru-RU" sz="1400" dirty="0"/>
          </a:p>
          <a:p>
            <a:pPr eaLnBrk="0" hangingPunct="0"/>
            <a:r>
              <a:rPr lang="ru-RU" altLang="ru-RU" sz="1400" dirty="0">
                <a:latin typeface="Calibri" pitchFamily="34" charset="0"/>
                <a:ea typeface="Calibri" pitchFamily="34" charset="0"/>
                <a:cs typeface="Times New Roman" pitchFamily="18" charset="0"/>
              </a:rPr>
              <a:t>   У папы почти нет фотографий со службы. Это не разрешалось при служении на таких крейсерах. Но у нас дома хранится тельняшка и Андреевский флаг, как напоминание папе о годах службы и его юности. </a:t>
            </a:r>
            <a:endParaRPr lang="ru-RU" altLang="ru-RU" sz="1400" dirty="0"/>
          </a:p>
        </p:txBody>
      </p:sp>
    </p:spTree>
    <p:extLst>
      <p:ext uri="{BB962C8B-B14F-4D97-AF65-F5344CB8AC3E}">
        <p14:creationId xmlns:p14="http://schemas.microsoft.com/office/powerpoint/2010/main" val="39979974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8685" y="0"/>
            <a:ext cx="9134631" cy="6858000"/>
          </a:xfrm>
          <a:prstGeom prst="rect">
            <a:avLst/>
          </a:prstGeom>
        </p:spPr>
      </p:pic>
      <p:sp>
        <p:nvSpPr>
          <p:cNvPr id="3" name="Rectangle 2"/>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38913" name="Рисунок 1" descr="ЗУЛЬФ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1544" y="486544"/>
            <a:ext cx="2952328" cy="452663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5087889" y="305067"/>
            <a:ext cx="5143379" cy="6247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339975" algn="l"/>
              </a:tabLst>
              <a:defRPr>
                <a:solidFill>
                  <a:schemeClr val="tx1"/>
                </a:solidFill>
                <a:latin typeface="Arial" pitchFamily="34" charset="0"/>
                <a:cs typeface="Arial" pitchFamily="34" charset="0"/>
              </a:defRPr>
            </a:lvl1pPr>
            <a:lvl2pPr fontAlgn="base">
              <a:spcBef>
                <a:spcPct val="0"/>
              </a:spcBef>
              <a:spcAft>
                <a:spcPct val="0"/>
              </a:spcAft>
              <a:tabLst>
                <a:tab pos="2339975" algn="l"/>
              </a:tabLst>
              <a:defRPr>
                <a:solidFill>
                  <a:schemeClr val="tx1"/>
                </a:solidFill>
                <a:latin typeface="Arial" pitchFamily="34" charset="0"/>
                <a:cs typeface="Arial" pitchFamily="34" charset="0"/>
              </a:defRPr>
            </a:lvl2pPr>
            <a:lvl3pPr fontAlgn="base">
              <a:spcBef>
                <a:spcPct val="0"/>
              </a:spcBef>
              <a:spcAft>
                <a:spcPct val="0"/>
              </a:spcAft>
              <a:tabLst>
                <a:tab pos="2339975" algn="l"/>
              </a:tabLst>
              <a:defRPr>
                <a:solidFill>
                  <a:schemeClr val="tx1"/>
                </a:solidFill>
                <a:latin typeface="Arial" pitchFamily="34" charset="0"/>
                <a:cs typeface="Arial" pitchFamily="34" charset="0"/>
              </a:defRPr>
            </a:lvl3pPr>
            <a:lvl4pPr fontAlgn="base">
              <a:spcBef>
                <a:spcPct val="0"/>
              </a:spcBef>
              <a:spcAft>
                <a:spcPct val="0"/>
              </a:spcAft>
              <a:tabLst>
                <a:tab pos="2339975" algn="l"/>
              </a:tabLst>
              <a:defRPr>
                <a:solidFill>
                  <a:schemeClr val="tx1"/>
                </a:solidFill>
                <a:latin typeface="Arial" pitchFamily="34" charset="0"/>
                <a:cs typeface="Arial" pitchFamily="34" charset="0"/>
              </a:defRPr>
            </a:lvl4pPr>
            <a:lvl5pPr fontAlgn="base">
              <a:spcBef>
                <a:spcPct val="0"/>
              </a:spcBef>
              <a:spcAft>
                <a:spcPct val="0"/>
              </a:spcAft>
              <a:tabLst>
                <a:tab pos="2339975" algn="l"/>
              </a:tabLst>
              <a:defRPr>
                <a:solidFill>
                  <a:schemeClr val="tx1"/>
                </a:solidFill>
                <a:latin typeface="Arial" pitchFamily="34" charset="0"/>
                <a:cs typeface="Arial" pitchFamily="34" charset="0"/>
              </a:defRPr>
            </a:lvl5pPr>
            <a:lvl6pPr fontAlgn="base">
              <a:spcBef>
                <a:spcPct val="0"/>
              </a:spcBef>
              <a:spcAft>
                <a:spcPct val="0"/>
              </a:spcAft>
              <a:tabLst>
                <a:tab pos="2339975" algn="l"/>
              </a:tabLst>
              <a:defRPr>
                <a:solidFill>
                  <a:schemeClr val="tx1"/>
                </a:solidFill>
                <a:latin typeface="Arial" pitchFamily="34" charset="0"/>
                <a:cs typeface="Arial" pitchFamily="34" charset="0"/>
              </a:defRPr>
            </a:lvl6pPr>
            <a:lvl7pPr fontAlgn="base">
              <a:spcBef>
                <a:spcPct val="0"/>
              </a:spcBef>
              <a:spcAft>
                <a:spcPct val="0"/>
              </a:spcAft>
              <a:tabLst>
                <a:tab pos="2339975" algn="l"/>
              </a:tabLst>
              <a:defRPr>
                <a:solidFill>
                  <a:schemeClr val="tx1"/>
                </a:solidFill>
                <a:latin typeface="Arial" pitchFamily="34" charset="0"/>
                <a:cs typeface="Arial" pitchFamily="34" charset="0"/>
              </a:defRPr>
            </a:lvl7pPr>
            <a:lvl8pPr fontAlgn="base">
              <a:spcBef>
                <a:spcPct val="0"/>
              </a:spcBef>
              <a:spcAft>
                <a:spcPct val="0"/>
              </a:spcAft>
              <a:tabLst>
                <a:tab pos="2339975" algn="l"/>
              </a:tabLst>
              <a:defRPr>
                <a:solidFill>
                  <a:schemeClr val="tx1"/>
                </a:solidFill>
                <a:latin typeface="Arial" pitchFamily="34" charset="0"/>
                <a:cs typeface="Arial" pitchFamily="34" charset="0"/>
              </a:defRPr>
            </a:lvl8pPr>
            <a:lvl9pPr fontAlgn="base">
              <a:spcBef>
                <a:spcPct val="0"/>
              </a:spcBef>
              <a:spcAft>
                <a:spcPct val="0"/>
              </a:spcAft>
              <a:tabLst>
                <a:tab pos="2339975" algn="l"/>
              </a:tabLst>
              <a:defRPr>
                <a:solidFill>
                  <a:schemeClr val="tx1"/>
                </a:solidFill>
                <a:latin typeface="Arial" pitchFamily="34" charset="0"/>
                <a:cs typeface="Arial" pitchFamily="34" charset="0"/>
              </a:defRPr>
            </a:lvl9pPr>
          </a:lstStyle>
          <a:p>
            <a:r>
              <a:rPr lang="ru-RU" altLang="ru-RU" sz="1600" b="1" dirty="0">
                <a:latin typeface="Calibri" pitchFamily="34" charset="0"/>
                <a:ea typeface="Calibri" pitchFamily="34" charset="0"/>
                <a:cs typeface="Times New Roman" pitchFamily="18" charset="0"/>
              </a:rPr>
              <a:t>              </a:t>
            </a:r>
            <a:r>
              <a:rPr lang="ru-RU" altLang="ru-RU" sz="1600" b="1" dirty="0" err="1">
                <a:latin typeface="Calibri" pitchFamily="34" charset="0"/>
                <a:ea typeface="Calibri" pitchFamily="34" charset="0"/>
                <a:cs typeface="Times New Roman" pitchFamily="18" charset="0"/>
              </a:rPr>
              <a:t>Кубанова</a:t>
            </a:r>
            <a:r>
              <a:rPr lang="ru-RU" altLang="ru-RU" sz="1600" b="1" dirty="0">
                <a:latin typeface="Calibri" pitchFamily="34" charset="0"/>
                <a:ea typeface="Calibri" pitchFamily="34" charset="0"/>
                <a:cs typeface="Times New Roman" pitchFamily="18" charset="0"/>
              </a:rPr>
              <a:t> Тамара </a:t>
            </a:r>
            <a:r>
              <a:rPr lang="ru-RU" altLang="ru-RU" sz="1600" b="1" dirty="0" err="1">
                <a:latin typeface="Calibri" pitchFamily="34" charset="0"/>
                <a:ea typeface="Calibri" pitchFamily="34" charset="0"/>
                <a:cs typeface="Times New Roman" pitchFamily="18" charset="0"/>
              </a:rPr>
              <a:t>Нургазиевна</a:t>
            </a:r>
            <a:endParaRPr lang="ru-RU" altLang="ru-RU" sz="1600" dirty="0"/>
          </a:p>
          <a:p>
            <a:pPr eaLnBrk="0" hangingPunct="0"/>
            <a:r>
              <a:rPr lang="ru-RU" altLang="ru-RU" sz="1600" dirty="0">
                <a:latin typeface="Calibri" pitchFamily="34" charset="0"/>
                <a:ea typeface="Calibri" pitchFamily="34" charset="0"/>
                <a:cs typeface="Times New Roman" pitchFamily="18" charset="0"/>
              </a:rPr>
              <a:t>Мою бабушку зовут </a:t>
            </a:r>
            <a:r>
              <a:rPr lang="ru-RU" altLang="ru-RU" sz="1600" dirty="0" err="1">
                <a:latin typeface="Calibri" pitchFamily="34" charset="0"/>
                <a:ea typeface="Calibri" pitchFamily="34" charset="0"/>
                <a:cs typeface="Times New Roman" pitchFamily="18" charset="0"/>
              </a:rPr>
              <a:t>Кубанова</a:t>
            </a:r>
            <a:r>
              <a:rPr lang="ru-RU" altLang="ru-RU" sz="1600" dirty="0">
                <a:latin typeface="Calibri" pitchFamily="34" charset="0"/>
                <a:ea typeface="Calibri" pitchFamily="34" charset="0"/>
                <a:cs typeface="Times New Roman" pitchFamily="18" charset="0"/>
              </a:rPr>
              <a:t> Тамара </a:t>
            </a:r>
            <a:r>
              <a:rPr lang="ru-RU" altLang="ru-RU" sz="1600" dirty="0" err="1">
                <a:latin typeface="Calibri" pitchFamily="34" charset="0"/>
                <a:ea typeface="Calibri" pitchFamily="34" charset="0"/>
                <a:cs typeface="Times New Roman" pitchFamily="18" charset="0"/>
              </a:rPr>
              <a:t>Нургазиевна</a:t>
            </a:r>
            <a:r>
              <a:rPr lang="ru-RU" altLang="ru-RU" sz="1600" dirty="0">
                <a:latin typeface="Calibri" pitchFamily="34" charset="0"/>
                <a:ea typeface="Calibri" pitchFamily="34" charset="0"/>
                <a:cs typeface="Times New Roman" pitchFamily="18" charset="0"/>
              </a:rPr>
              <a:t>. Она родилась в Киргизском селе </a:t>
            </a:r>
            <a:r>
              <a:rPr lang="ru-RU" altLang="ru-RU" sz="1600" dirty="0" err="1">
                <a:latin typeface="Calibri" pitchFamily="34" charset="0"/>
                <a:ea typeface="Calibri" pitchFamily="34" charset="0"/>
                <a:cs typeface="Times New Roman" pitchFamily="18" charset="0"/>
              </a:rPr>
              <a:t>Ленинполь</a:t>
            </a:r>
            <a:r>
              <a:rPr lang="ru-RU" altLang="ru-RU" sz="1600" dirty="0">
                <a:latin typeface="Calibri" pitchFamily="34" charset="0"/>
                <a:ea typeface="Calibri" pitchFamily="34" charset="0"/>
                <a:cs typeface="Times New Roman" pitchFamily="18" charset="0"/>
              </a:rPr>
              <a:t> в 1953 году. </a:t>
            </a:r>
            <a:endParaRPr lang="ru-RU" altLang="ru-RU" sz="1600" dirty="0"/>
          </a:p>
          <a:p>
            <a:pPr eaLnBrk="0" hangingPunct="0"/>
            <a:r>
              <a:rPr lang="ru-RU" altLang="ru-RU" sz="1600" dirty="0">
                <a:latin typeface="Calibri" pitchFamily="34" charset="0"/>
                <a:ea typeface="Calibri" pitchFamily="34" charset="0"/>
                <a:cs typeface="Times New Roman" pitchFamily="18" charset="0"/>
              </a:rPr>
              <a:t>Её родителей, как и всех карачаевцев в 1943 году депортировали в Среднюю Азию. Бабушка часто рассказывает мне истории из своей жизни. Я люблю слушать эти рассказы. Однажды я спросила у бабушки: «А какое событие запомнилось тебе больше всего?». Бабушка рассказала мне такую историю, которую и я запомнила.</a:t>
            </a:r>
            <a:endParaRPr lang="ru-RU" altLang="ru-RU" sz="1600" dirty="0"/>
          </a:p>
          <a:p>
            <a:pPr eaLnBrk="0" hangingPunct="0"/>
            <a:r>
              <a:rPr lang="ru-RU" altLang="ru-RU" sz="1600" dirty="0">
                <a:latin typeface="Calibri" pitchFamily="34" charset="0"/>
                <a:ea typeface="Calibri" pitchFamily="34" charset="0"/>
                <a:cs typeface="Times New Roman" pitchFamily="18" charset="0"/>
              </a:rPr>
              <a:t>Самый лучший день моей жизни, сказала бабушка, - это тот день, когда моя семья приехала на Кавказ из Киргизии.</a:t>
            </a:r>
            <a:endParaRPr lang="ru-RU" altLang="ru-RU" sz="1600" dirty="0"/>
          </a:p>
          <a:p>
            <a:pPr eaLnBrk="0" hangingPunct="0"/>
            <a:r>
              <a:rPr lang="ru-RU" altLang="ru-RU" sz="1600" dirty="0">
                <a:latin typeface="Calibri" pitchFamily="34" charset="0"/>
                <a:ea typeface="Calibri" pitchFamily="34" charset="0"/>
                <a:cs typeface="Times New Roman" pitchFamily="18" charset="0"/>
              </a:rPr>
              <a:t>Бабушке тогда было четыре годика, она никогда не была на Кавказе, ей было все в новинку. Поезд приехал на станцию Невинномысскую ранним летним утром. После долгой поездки в вагоне поезда, воздух казался очень свежим. Начинало всходить солнце, поблизости от здания вокзала можно было увидеть зелень – траву, листья деревьев, кое- где росли цветы. После киргизских степей природа Кавказа казалась волшебной сказкой. А главное – семья вернулась домой, к могилам своих предков, на родную землю.</a:t>
            </a:r>
            <a:endParaRPr lang="ru-RU" altLang="ru-RU" sz="1600" dirty="0"/>
          </a:p>
          <a:p>
            <a:pPr eaLnBrk="0" hangingPunct="0"/>
            <a:r>
              <a:rPr lang="ru-RU" altLang="ru-RU" sz="1600" dirty="0">
                <a:latin typeface="Calibri" pitchFamily="34" charset="0"/>
                <a:ea typeface="Calibri" pitchFamily="34" charset="0"/>
                <a:cs typeface="Times New Roman" pitchFamily="18" charset="0"/>
              </a:rPr>
              <a:t>Наверное поэтому, этот день и запомнился маленькой девочке Тамаре – моей бабушке.</a:t>
            </a:r>
            <a:endParaRPr lang="ru-RU" altLang="ru-RU" sz="1600" dirty="0"/>
          </a:p>
        </p:txBody>
      </p:sp>
    </p:spTree>
    <p:extLst>
      <p:ext uri="{BB962C8B-B14F-4D97-AF65-F5344CB8AC3E}">
        <p14:creationId xmlns:p14="http://schemas.microsoft.com/office/powerpoint/2010/main" val="3752423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8685" y="0"/>
            <a:ext cx="9134631" cy="6858000"/>
          </a:xfrm>
          <a:prstGeom prst="rect">
            <a:avLst/>
          </a:prstGeom>
        </p:spPr>
      </p:pic>
      <p:sp>
        <p:nvSpPr>
          <p:cNvPr id="3" name="Rectangle 2"/>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339975" algn="l"/>
              </a:tabLst>
              <a:defRPr>
                <a:solidFill>
                  <a:schemeClr val="tx1"/>
                </a:solidFill>
                <a:latin typeface="Arial" pitchFamily="34" charset="0"/>
                <a:cs typeface="Arial" pitchFamily="34" charset="0"/>
              </a:defRPr>
            </a:lvl1pPr>
            <a:lvl2pPr fontAlgn="base">
              <a:spcBef>
                <a:spcPct val="0"/>
              </a:spcBef>
              <a:spcAft>
                <a:spcPct val="0"/>
              </a:spcAft>
              <a:tabLst>
                <a:tab pos="2339975" algn="l"/>
              </a:tabLst>
              <a:defRPr>
                <a:solidFill>
                  <a:schemeClr val="tx1"/>
                </a:solidFill>
                <a:latin typeface="Arial" pitchFamily="34" charset="0"/>
                <a:cs typeface="Arial" pitchFamily="34" charset="0"/>
              </a:defRPr>
            </a:lvl2pPr>
            <a:lvl3pPr fontAlgn="base">
              <a:spcBef>
                <a:spcPct val="0"/>
              </a:spcBef>
              <a:spcAft>
                <a:spcPct val="0"/>
              </a:spcAft>
              <a:tabLst>
                <a:tab pos="2339975" algn="l"/>
              </a:tabLst>
              <a:defRPr>
                <a:solidFill>
                  <a:schemeClr val="tx1"/>
                </a:solidFill>
                <a:latin typeface="Arial" pitchFamily="34" charset="0"/>
                <a:cs typeface="Arial" pitchFamily="34" charset="0"/>
              </a:defRPr>
            </a:lvl3pPr>
            <a:lvl4pPr fontAlgn="base">
              <a:spcBef>
                <a:spcPct val="0"/>
              </a:spcBef>
              <a:spcAft>
                <a:spcPct val="0"/>
              </a:spcAft>
              <a:tabLst>
                <a:tab pos="2339975" algn="l"/>
              </a:tabLst>
              <a:defRPr>
                <a:solidFill>
                  <a:schemeClr val="tx1"/>
                </a:solidFill>
                <a:latin typeface="Arial" pitchFamily="34" charset="0"/>
                <a:cs typeface="Arial" pitchFamily="34" charset="0"/>
              </a:defRPr>
            </a:lvl4pPr>
            <a:lvl5pPr fontAlgn="base">
              <a:spcBef>
                <a:spcPct val="0"/>
              </a:spcBef>
              <a:spcAft>
                <a:spcPct val="0"/>
              </a:spcAft>
              <a:tabLst>
                <a:tab pos="2339975" algn="l"/>
              </a:tabLst>
              <a:defRPr>
                <a:solidFill>
                  <a:schemeClr val="tx1"/>
                </a:solidFill>
                <a:latin typeface="Arial" pitchFamily="34" charset="0"/>
                <a:cs typeface="Arial" pitchFamily="34" charset="0"/>
              </a:defRPr>
            </a:lvl5pPr>
            <a:lvl6pPr fontAlgn="base">
              <a:spcBef>
                <a:spcPct val="0"/>
              </a:spcBef>
              <a:spcAft>
                <a:spcPct val="0"/>
              </a:spcAft>
              <a:tabLst>
                <a:tab pos="2339975" algn="l"/>
              </a:tabLst>
              <a:defRPr>
                <a:solidFill>
                  <a:schemeClr val="tx1"/>
                </a:solidFill>
                <a:latin typeface="Arial" pitchFamily="34" charset="0"/>
                <a:cs typeface="Arial" pitchFamily="34" charset="0"/>
              </a:defRPr>
            </a:lvl6pPr>
            <a:lvl7pPr fontAlgn="base">
              <a:spcBef>
                <a:spcPct val="0"/>
              </a:spcBef>
              <a:spcAft>
                <a:spcPct val="0"/>
              </a:spcAft>
              <a:tabLst>
                <a:tab pos="2339975" algn="l"/>
              </a:tabLst>
              <a:defRPr>
                <a:solidFill>
                  <a:schemeClr val="tx1"/>
                </a:solidFill>
                <a:latin typeface="Arial" pitchFamily="34" charset="0"/>
                <a:cs typeface="Arial" pitchFamily="34" charset="0"/>
              </a:defRPr>
            </a:lvl7pPr>
            <a:lvl8pPr fontAlgn="base">
              <a:spcBef>
                <a:spcPct val="0"/>
              </a:spcBef>
              <a:spcAft>
                <a:spcPct val="0"/>
              </a:spcAft>
              <a:tabLst>
                <a:tab pos="2339975" algn="l"/>
              </a:tabLst>
              <a:defRPr>
                <a:solidFill>
                  <a:schemeClr val="tx1"/>
                </a:solidFill>
                <a:latin typeface="Arial" pitchFamily="34" charset="0"/>
                <a:cs typeface="Arial" pitchFamily="34" charset="0"/>
              </a:defRPr>
            </a:lvl8pPr>
            <a:lvl9pPr fontAlgn="base">
              <a:spcBef>
                <a:spcPct val="0"/>
              </a:spcBef>
              <a:spcAft>
                <a:spcPct val="0"/>
              </a:spcAft>
              <a:tabLst>
                <a:tab pos="2339975" algn="l"/>
              </a:tabLst>
              <a:defRPr>
                <a:solidFill>
                  <a:schemeClr val="tx1"/>
                </a:solidFill>
                <a:latin typeface="Arial" pitchFamily="34" charset="0"/>
                <a:cs typeface="Arial" pitchFamily="34" charset="0"/>
              </a:defRPr>
            </a:lvl9pPr>
          </a:lstStyle>
          <a:p>
            <a:endParaRPr lang="ru-RU" altLang="ru-RU"/>
          </a:p>
        </p:txBody>
      </p:sp>
      <p:pic>
        <p:nvPicPr>
          <p:cNvPr id="39937" name="Рисунок 1" descr="IMG-20180216-WA0096"/>
          <p:cNvPicPr>
            <a:picLocks noChangeAspect="1" noChangeArrowheads="1"/>
          </p:cNvPicPr>
          <p:nvPr/>
        </p:nvPicPr>
        <p:blipFill>
          <a:blip r:embed="rId3" cstate="print">
            <a:extLst>
              <a:ext uri="{28A0092B-C50C-407E-A947-70E740481C1C}">
                <a14:useLocalDpi xmlns:a14="http://schemas.microsoft.com/office/drawing/2010/main" val="0"/>
              </a:ext>
            </a:extLst>
          </a:blip>
          <a:srcRect b="9981"/>
          <a:stretch>
            <a:fillRect/>
          </a:stretch>
        </p:blipFill>
        <p:spPr bwMode="auto">
          <a:xfrm>
            <a:off x="1847528" y="332656"/>
            <a:ext cx="3674998" cy="586469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5591945" y="17825"/>
            <a:ext cx="4427985" cy="6247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809625" algn="l"/>
                <a:tab pos="2339975" algn="l"/>
              </a:tabLst>
              <a:defRPr>
                <a:solidFill>
                  <a:schemeClr val="tx1"/>
                </a:solidFill>
                <a:latin typeface="Arial" pitchFamily="34" charset="0"/>
                <a:cs typeface="Arial" pitchFamily="34" charset="0"/>
              </a:defRPr>
            </a:lvl1pPr>
            <a:lvl2pPr fontAlgn="base">
              <a:spcBef>
                <a:spcPct val="0"/>
              </a:spcBef>
              <a:spcAft>
                <a:spcPct val="0"/>
              </a:spcAft>
              <a:tabLst>
                <a:tab pos="809625" algn="l"/>
                <a:tab pos="2339975" algn="l"/>
              </a:tabLst>
              <a:defRPr>
                <a:solidFill>
                  <a:schemeClr val="tx1"/>
                </a:solidFill>
                <a:latin typeface="Arial" pitchFamily="34" charset="0"/>
                <a:cs typeface="Arial" pitchFamily="34" charset="0"/>
              </a:defRPr>
            </a:lvl2pPr>
            <a:lvl3pPr fontAlgn="base">
              <a:spcBef>
                <a:spcPct val="0"/>
              </a:spcBef>
              <a:spcAft>
                <a:spcPct val="0"/>
              </a:spcAft>
              <a:tabLst>
                <a:tab pos="809625" algn="l"/>
                <a:tab pos="2339975" algn="l"/>
              </a:tabLst>
              <a:defRPr>
                <a:solidFill>
                  <a:schemeClr val="tx1"/>
                </a:solidFill>
                <a:latin typeface="Arial" pitchFamily="34" charset="0"/>
                <a:cs typeface="Arial" pitchFamily="34" charset="0"/>
              </a:defRPr>
            </a:lvl3pPr>
            <a:lvl4pPr fontAlgn="base">
              <a:spcBef>
                <a:spcPct val="0"/>
              </a:spcBef>
              <a:spcAft>
                <a:spcPct val="0"/>
              </a:spcAft>
              <a:tabLst>
                <a:tab pos="809625" algn="l"/>
                <a:tab pos="2339975" algn="l"/>
              </a:tabLst>
              <a:defRPr>
                <a:solidFill>
                  <a:schemeClr val="tx1"/>
                </a:solidFill>
                <a:latin typeface="Arial" pitchFamily="34" charset="0"/>
                <a:cs typeface="Arial" pitchFamily="34" charset="0"/>
              </a:defRPr>
            </a:lvl4pPr>
            <a:lvl5pPr fontAlgn="base">
              <a:spcBef>
                <a:spcPct val="0"/>
              </a:spcBef>
              <a:spcAft>
                <a:spcPct val="0"/>
              </a:spcAft>
              <a:tabLst>
                <a:tab pos="809625" algn="l"/>
                <a:tab pos="2339975" algn="l"/>
              </a:tabLst>
              <a:defRPr>
                <a:solidFill>
                  <a:schemeClr val="tx1"/>
                </a:solidFill>
                <a:latin typeface="Arial" pitchFamily="34" charset="0"/>
                <a:cs typeface="Arial" pitchFamily="34" charset="0"/>
              </a:defRPr>
            </a:lvl5pPr>
            <a:lvl6pPr fontAlgn="base">
              <a:spcBef>
                <a:spcPct val="0"/>
              </a:spcBef>
              <a:spcAft>
                <a:spcPct val="0"/>
              </a:spcAft>
              <a:tabLst>
                <a:tab pos="809625" algn="l"/>
                <a:tab pos="2339975" algn="l"/>
              </a:tabLst>
              <a:defRPr>
                <a:solidFill>
                  <a:schemeClr val="tx1"/>
                </a:solidFill>
                <a:latin typeface="Arial" pitchFamily="34" charset="0"/>
                <a:cs typeface="Arial" pitchFamily="34" charset="0"/>
              </a:defRPr>
            </a:lvl6pPr>
            <a:lvl7pPr fontAlgn="base">
              <a:spcBef>
                <a:spcPct val="0"/>
              </a:spcBef>
              <a:spcAft>
                <a:spcPct val="0"/>
              </a:spcAft>
              <a:tabLst>
                <a:tab pos="809625" algn="l"/>
                <a:tab pos="2339975" algn="l"/>
              </a:tabLst>
              <a:defRPr>
                <a:solidFill>
                  <a:schemeClr val="tx1"/>
                </a:solidFill>
                <a:latin typeface="Arial" pitchFamily="34" charset="0"/>
                <a:cs typeface="Arial" pitchFamily="34" charset="0"/>
              </a:defRPr>
            </a:lvl7pPr>
            <a:lvl8pPr fontAlgn="base">
              <a:spcBef>
                <a:spcPct val="0"/>
              </a:spcBef>
              <a:spcAft>
                <a:spcPct val="0"/>
              </a:spcAft>
              <a:tabLst>
                <a:tab pos="809625" algn="l"/>
                <a:tab pos="2339975" algn="l"/>
              </a:tabLst>
              <a:defRPr>
                <a:solidFill>
                  <a:schemeClr val="tx1"/>
                </a:solidFill>
                <a:latin typeface="Arial" pitchFamily="34" charset="0"/>
                <a:cs typeface="Arial" pitchFamily="34" charset="0"/>
              </a:defRPr>
            </a:lvl8pPr>
            <a:lvl9pPr fontAlgn="base">
              <a:spcBef>
                <a:spcPct val="0"/>
              </a:spcBef>
              <a:spcAft>
                <a:spcPct val="0"/>
              </a:spcAft>
              <a:tabLst>
                <a:tab pos="809625" algn="l"/>
                <a:tab pos="2339975" algn="l"/>
              </a:tabLst>
              <a:defRPr>
                <a:solidFill>
                  <a:schemeClr val="tx1"/>
                </a:solidFill>
                <a:latin typeface="Arial" pitchFamily="34" charset="0"/>
                <a:cs typeface="Arial" pitchFamily="34" charset="0"/>
              </a:defRPr>
            </a:lvl9pPr>
          </a:lstStyle>
          <a:p>
            <a:endParaRPr lang="ru-RU" altLang="ru-RU" sz="1600" dirty="0"/>
          </a:p>
          <a:p>
            <a:pPr eaLnBrk="0" hangingPunct="0"/>
            <a:r>
              <a:rPr lang="ru-RU" altLang="ru-RU" sz="1600" b="1" dirty="0" err="1">
                <a:latin typeface="Calibri" pitchFamily="34" charset="0"/>
                <a:ea typeface="Calibri" pitchFamily="34" charset="0"/>
                <a:cs typeface="Times New Roman" pitchFamily="18" charset="0"/>
              </a:rPr>
              <a:t>Салосенко</a:t>
            </a:r>
            <a:r>
              <a:rPr lang="ru-RU" altLang="ru-RU" sz="1600" b="1" dirty="0">
                <a:latin typeface="Calibri" pitchFamily="34" charset="0"/>
                <a:ea typeface="Calibri" pitchFamily="34" charset="0"/>
                <a:cs typeface="Times New Roman" pitchFamily="18" charset="0"/>
              </a:rPr>
              <a:t> Валентин Александрович</a:t>
            </a:r>
            <a:endParaRPr lang="ru-RU" altLang="ru-RU" sz="1600" dirty="0"/>
          </a:p>
          <a:p>
            <a:pPr eaLnBrk="0" hangingPunct="0"/>
            <a:r>
              <a:rPr lang="ru-RU" altLang="ru-RU" sz="1600" dirty="0">
                <a:solidFill>
                  <a:srgbClr val="000000"/>
                </a:solidFill>
                <a:latin typeface="Calibri" pitchFamily="34" charset="0"/>
                <a:ea typeface="Times New Roman" pitchFamily="18" charset="0"/>
                <a:cs typeface="Times New Roman" pitchFamily="18" charset="0"/>
              </a:rPr>
              <a:t>             </a:t>
            </a:r>
            <a:r>
              <a:rPr lang="ru-RU" altLang="ru-RU" sz="1600" dirty="0">
                <a:latin typeface="Calibri" pitchFamily="34" charset="0"/>
                <a:ea typeface="Calibri" pitchFamily="34" charset="0"/>
                <a:cs typeface="Times New Roman" pitchFamily="18" charset="0"/>
              </a:rPr>
              <a:t>Один день из армейской жизни моего отца - </a:t>
            </a:r>
            <a:r>
              <a:rPr lang="ru-RU" altLang="ru-RU" sz="1600" dirty="0" err="1">
                <a:latin typeface="Calibri" pitchFamily="34" charset="0"/>
                <a:ea typeface="Calibri" pitchFamily="34" charset="0"/>
                <a:cs typeface="Times New Roman" pitchFamily="18" charset="0"/>
              </a:rPr>
              <a:t>Салосенко</a:t>
            </a:r>
            <a:r>
              <a:rPr lang="ru-RU" altLang="ru-RU" sz="1600" dirty="0">
                <a:latin typeface="Calibri" pitchFamily="34" charset="0"/>
                <a:ea typeface="Calibri" pitchFamily="34" charset="0"/>
                <a:cs typeface="Times New Roman" pitchFamily="18" charset="0"/>
              </a:rPr>
              <a:t> Валентина Александровича.  Свой рассказ  он  начал с того, что  армии нет выходных. Один день похож на другой. Подъём в шесть часов утра, затем происходят утренние процедуры. После этого  обязательна  зарядка. Зарядка заряжает энергией на весь день. После того, как командир давал команду на завершение утренний зарядки  мы всей  ротой шли на завтрак. После утреннего завтрака папа  направлялся  в автокары, где проводилась техническую проверку  автомобиля, выдача путевого листа, заправка  машины бензином, на все это уходило много  времени. Затем получив  путевой  лист,   он выезжал по заставам, так как  служил в городе Новороссийске в пограничных   войсках. Ему интересно было, так как   Новороссийск  очень красивый  город.  А когда была возможность проехать по улицам города  это было что то не передаваемое.  Красивые и чистые улицы,  дома, памятники. Для молодого парня из </a:t>
            </a:r>
            <a:r>
              <a:rPr lang="ru-RU" altLang="ru-RU" sz="1600" dirty="0" err="1">
                <a:latin typeface="Calibri" pitchFamily="34" charset="0"/>
                <a:ea typeface="Calibri" pitchFamily="34" charset="0"/>
                <a:cs typeface="Times New Roman" pitchFamily="18" charset="0"/>
              </a:rPr>
              <a:t>Усть-Джегуты</a:t>
            </a:r>
            <a:r>
              <a:rPr lang="ru-RU" altLang="ru-RU" sz="1600" dirty="0">
                <a:latin typeface="Calibri" pitchFamily="34" charset="0"/>
                <a:ea typeface="Calibri" pitchFamily="34" charset="0"/>
                <a:cs typeface="Times New Roman" pitchFamily="18" charset="0"/>
              </a:rPr>
              <a:t>  все было интересно.  Он  с командиром части ездили в командировки.  </a:t>
            </a:r>
            <a:endParaRPr lang="ru-RU" altLang="ru-RU" sz="1600" dirty="0"/>
          </a:p>
        </p:txBody>
      </p:sp>
    </p:spTree>
    <p:extLst>
      <p:ext uri="{BB962C8B-B14F-4D97-AF65-F5344CB8AC3E}">
        <p14:creationId xmlns:p14="http://schemas.microsoft.com/office/powerpoint/2010/main" val="138593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8685" y="0"/>
            <a:ext cx="9134631" cy="6858000"/>
          </a:xfrm>
          <a:prstGeom prst="rect">
            <a:avLst/>
          </a:prstGeom>
        </p:spPr>
      </p:pic>
      <p:pic>
        <p:nvPicPr>
          <p:cNvPr id="8089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7529" y="228600"/>
            <a:ext cx="3209701" cy="471256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4"/>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4" name="Rectangle 5"/>
          <p:cNvSpPr>
            <a:spLocks noChangeArrowheads="1"/>
          </p:cNvSpPr>
          <p:nvPr/>
        </p:nvSpPr>
        <p:spPr bwMode="auto">
          <a:xfrm>
            <a:off x="2422525" y="272534"/>
            <a:ext cx="63863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49263"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endParaRPr lang="ru-RU" altLang="ru-RU"/>
          </a:p>
        </p:txBody>
      </p:sp>
      <p:sp>
        <p:nvSpPr>
          <p:cNvPr id="5" name="Rectangle 6"/>
          <p:cNvSpPr>
            <a:spLocks noChangeArrowheads="1"/>
          </p:cNvSpPr>
          <p:nvPr/>
        </p:nvSpPr>
        <p:spPr bwMode="auto">
          <a:xfrm>
            <a:off x="1775521" y="5373217"/>
            <a:ext cx="2592287"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indent="449263" fontAlgn="base">
              <a:spcBef>
                <a:spcPct val="0"/>
              </a:spcBef>
              <a:spcAft>
                <a:spcPct val="0"/>
              </a:spcAft>
            </a:pPr>
            <a:r>
              <a:rPr lang="ru-RU" altLang="ru-RU" sz="1200" b="1" dirty="0" err="1">
                <a:latin typeface="Times New Roman" pitchFamily="18" charset="0"/>
                <a:ea typeface="Calibri" pitchFamily="34" charset="0"/>
                <a:cs typeface="Times New Roman" pitchFamily="18" charset="0"/>
              </a:rPr>
              <a:t>Хубиев</a:t>
            </a:r>
            <a:r>
              <a:rPr lang="ru-RU" altLang="ru-RU" sz="1200" b="1" dirty="0">
                <a:latin typeface="Times New Roman" pitchFamily="18" charset="0"/>
                <a:ea typeface="Calibri" pitchFamily="34" charset="0"/>
                <a:cs typeface="Times New Roman" pitchFamily="18" charset="0"/>
              </a:rPr>
              <a:t> Мусса </a:t>
            </a:r>
            <a:r>
              <a:rPr lang="ru-RU" altLang="ru-RU" sz="1200" b="1" dirty="0" err="1">
                <a:latin typeface="Times New Roman" pitchFamily="18" charset="0"/>
                <a:ea typeface="Calibri" pitchFamily="34" charset="0"/>
                <a:cs typeface="Times New Roman" pitchFamily="18" charset="0"/>
              </a:rPr>
              <a:t>Шонаевич</a:t>
            </a:r>
            <a:endParaRPr lang="ru-RU" altLang="ru-RU" sz="1200" dirty="0">
              <a:latin typeface="Arial" pitchFamily="34" charset="0"/>
              <a:cs typeface="Arial" pitchFamily="34" charset="0"/>
            </a:endParaRPr>
          </a:p>
          <a:p>
            <a:pPr indent="449263" eaLnBrk="0" fontAlgn="base" hangingPunct="0">
              <a:spcBef>
                <a:spcPct val="0"/>
              </a:spcBef>
              <a:spcAft>
                <a:spcPct val="0"/>
              </a:spcAft>
            </a:pPr>
            <a:endParaRPr lang="ru-RU" altLang="ru-RU" sz="1400" dirty="0">
              <a:latin typeface="Arial" pitchFamily="34" charset="0"/>
              <a:cs typeface="Arial" pitchFamily="34" charset="0"/>
            </a:endParaRPr>
          </a:p>
        </p:txBody>
      </p:sp>
      <p:sp>
        <p:nvSpPr>
          <p:cNvPr id="6" name="Rectangle 8"/>
          <p:cNvSpPr>
            <a:spLocks noChangeArrowheads="1"/>
          </p:cNvSpPr>
          <p:nvPr/>
        </p:nvSpPr>
        <p:spPr bwMode="auto">
          <a:xfrm>
            <a:off x="1524000" y="283458"/>
            <a:ext cx="4503156"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4276725" algn="l"/>
              </a:tabLst>
              <a:defRPr>
                <a:solidFill>
                  <a:schemeClr val="tx1"/>
                </a:solidFill>
                <a:latin typeface="Arial" pitchFamily="34" charset="0"/>
                <a:cs typeface="Arial" pitchFamily="34" charset="0"/>
              </a:defRPr>
            </a:lvl1pPr>
            <a:lvl2pPr fontAlgn="base">
              <a:spcBef>
                <a:spcPct val="0"/>
              </a:spcBef>
              <a:spcAft>
                <a:spcPct val="0"/>
              </a:spcAft>
              <a:tabLst>
                <a:tab pos="4276725" algn="l"/>
              </a:tabLst>
              <a:defRPr>
                <a:solidFill>
                  <a:schemeClr val="tx1"/>
                </a:solidFill>
                <a:latin typeface="Arial" pitchFamily="34" charset="0"/>
                <a:cs typeface="Arial" pitchFamily="34" charset="0"/>
              </a:defRPr>
            </a:lvl2pPr>
            <a:lvl3pPr fontAlgn="base">
              <a:spcBef>
                <a:spcPct val="0"/>
              </a:spcBef>
              <a:spcAft>
                <a:spcPct val="0"/>
              </a:spcAft>
              <a:tabLst>
                <a:tab pos="4276725" algn="l"/>
              </a:tabLst>
              <a:defRPr>
                <a:solidFill>
                  <a:schemeClr val="tx1"/>
                </a:solidFill>
                <a:latin typeface="Arial" pitchFamily="34" charset="0"/>
                <a:cs typeface="Arial" pitchFamily="34" charset="0"/>
              </a:defRPr>
            </a:lvl3pPr>
            <a:lvl4pPr fontAlgn="base">
              <a:spcBef>
                <a:spcPct val="0"/>
              </a:spcBef>
              <a:spcAft>
                <a:spcPct val="0"/>
              </a:spcAft>
              <a:tabLst>
                <a:tab pos="4276725" algn="l"/>
              </a:tabLst>
              <a:defRPr>
                <a:solidFill>
                  <a:schemeClr val="tx1"/>
                </a:solidFill>
                <a:latin typeface="Arial" pitchFamily="34" charset="0"/>
                <a:cs typeface="Arial" pitchFamily="34" charset="0"/>
              </a:defRPr>
            </a:lvl4pPr>
            <a:lvl5pPr fontAlgn="base">
              <a:spcBef>
                <a:spcPct val="0"/>
              </a:spcBef>
              <a:spcAft>
                <a:spcPct val="0"/>
              </a:spcAft>
              <a:tabLst>
                <a:tab pos="4276725" algn="l"/>
              </a:tabLst>
              <a:defRPr>
                <a:solidFill>
                  <a:schemeClr val="tx1"/>
                </a:solidFill>
                <a:latin typeface="Arial" pitchFamily="34" charset="0"/>
                <a:cs typeface="Arial" pitchFamily="34" charset="0"/>
              </a:defRPr>
            </a:lvl5pPr>
            <a:lvl6pPr fontAlgn="base">
              <a:spcBef>
                <a:spcPct val="0"/>
              </a:spcBef>
              <a:spcAft>
                <a:spcPct val="0"/>
              </a:spcAft>
              <a:tabLst>
                <a:tab pos="4276725" algn="l"/>
              </a:tabLst>
              <a:defRPr>
                <a:solidFill>
                  <a:schemeClr val="tx1"/>
                </a:solidFill>
                <a:latin typeface="Arial" pitchFamily="34" charset="0"/>
                <a:cs typeface="Arial" pitchFamily="34" charset="0"/>
              </a:defRPr>
            </a:lvl6pPr>
            <a:lvl7pPr fontAlgn="base">
              <a:spcBef>
                <a:spcPct val="0"/>
              </a:spcBef>
              <a:spcAft>
                <a:spcPct val="0"/>
              </a:spcAft>
              <a:tabLst>
                <a:tab pos="4276725" algn="l"/>
              </a:tabLst>
              <a:defRPr>
                <a:solidFill>
                  <a:schemeClr val="tx1"/>
                </a:solidFill>
                <a:latin typeface="Arial" pitchFamily="34" charset="0"/>
                <a:cs typeface="Arial" pitchFamily="34" charset="0"/>
              </a:defRPr>
            </a:lvl7pPr>
            <a:lvl8pPr fontAlgn="base">
              <a:spcBef>
                <a:spcPct val="0"/>
              </a:spcBef>
              <a:spcAft>
                <a:spcPct val="0"/>
              </a:spcAft>
              <a:tabLst>
                <a:tab pos="4276725" algn="l"/>
              </a:tabLst>
              <a:defRPr>
                <a:solidFill>
                  <a:schemeClr val="tx1"/>
                </a:solidFill>
                <a:latin typeface="Arial" pitchFamily="34" charset="0"/>
                <a:cs typeface="Arial" pitchFamily="34" charset="0"/>
              </a:defRPr>
            </a:lvl8pPr>
            <a:lvl9pPr fontAlgn="base">
              <a:spcBef>
                <a:spcPct val="0"/>
              </a:spcBef>
              <a:spcAft>
                <a:spcPct val="0"/>
              </a:spcAft>
              <a:tabLst>
                <a:tab pos="4276725" algn="l"/>
              </a:tabLst>
              <a:defRPr>
                <a:solidFill>
                  <a:schemeClr val="tx1"/>
                </a:solidFill>
                <a:latin typeface="Arial" pitchFamily="34" charset="0"/>
                <a:cs typeface="Arial" pitchFamily="34" charset="0"/>
              </a:defRPr>
            </a:lvl9pPr>
          </a:lstStyle>
          <a:p>
            <a:r>
              <a:rPr lang="ru-RU" altLang="ru-RU" dirty="0"/>
              <a:t/>
            </a:r>
            <a:br>
              <a:rPr lang="ru-RU" altLang="ru-RU" dirty="0"/>
            </a:br>
            <a:endParaRPr lang="ru-RU" altLang="ru-RU" dirty="0"/>
          </a:p>
          <a:p>
            <a:pPr eaLnBrk="0" hangingPunct="0"/>
            <a:r>
              <a:rPr lang="ru-RU" altLang="ru-RU" sz="1100" dirty="0">
                <a:latin typeface="Calibri" pitchFamily="34" charset="0"/>
                <a:ea typeface="Calibri" pitchFamily="34" charset="0"/>
                <a:cs typeface="Times New Roman" pitchFamily="18" charset="0"/>
              </a:rPr>
              <a:t>	</a:t>
            </a:r>
            <a:endParaRPr lang="ru-RU" altLang="ru-RU" sz="900" dirty="0"/>
          </a:p>
          <a:p>
            <a:pPr eaLnBrk="0" hangingPunct="0"/>
            <a:r>
              <a:rPr lang="ru-RU" altLang="ru-RU" sz="1100" dirty="0">
                <a:latin typeface="Calibri" pitchFamily="34" charset="0"/>
                <a:ea typeface="Calibri" pitchFamily="34" charset="0"/>
                <a:cs typeface="Times New Roman" pitchFamily="18" charset="0"/>
              </a:rPr>
              <a:t>                                   </a:t>
            </a:r>
            <a:endParaRPr lang="ru-RU" altLang="ru-RU" sz="900" dirty="0"/>
          </a:p>
          <a:p>
            <a:pPr eaLnBrk="0" hangingPunct="0"/>
            <a:endParaRPr lang="ru-RU" altLang="ru-RU" dirty="0"/>
          </a:p>
        </p:txBody>
      </p:sp>
      <p:sp>
        <p:nvSpPr>
          <p:cNvPr id="7" name="TextBox 6"/>
          <p:cNvSpPr txBox="1"/>
          <p:nvPr/>
        </p:nvSpPr>
        <p:spPr>
          <a:xfrm>
            <a:off x="5447928" y="764704"/>
            <a:ext cx="4248472" cy="369332"/>
          </a:xfrm>
          <a:prstGeom prst="rect">
            <a:avLst/>
          </a:prstGeom>
          <a:noFill/>
        </p:spPr>
        <p:txBody>
          <a:bodyPr wrap="square" rtlCol="0">
            <a:spAutoFit/>
          </a:bodyPr>
          <a:lstStyle/>
          <a:p>
            <a:endParaRPr lang="ru-RU" dirty="0"/>
          </a:p>
        </p:txBody>
      </p:sp>
      <p:sp>
        <p:nvSpPr>
          <p:cNvPr id="10" name="TextBox 9"/>
          <p:cNvSpPr txBox="1"/>
          <p:nvPr/>
        </p:nvSpPr>
        <p:spPr>
          <a:xfrm>
            <a:off x="5011024" y="179250"/>
            <a:ext cx="5122281" cy="6678751"/>
          </a:xfrm>
          <a:prstGeom prst="rect">
            <a:avLst/>
          </a:prstGeom>
          <a:noFill/>
        </p:spPr>
        <p:txBody>
          <a:bodyPr wrap="square" rtlCol="0">
            <a:spAutoFit/>
          </a:bodyPr>
          <a:lstStyle/>
          <a:p>
            <a:r>
              <a:rPr lang="ru-RU" dirty="0"/>
              <a:t> </a:t>
            </a:r>
            <a:endParaRPr lang="ru-RU" sz="1400" dirty="0"/>
          </a:p>
          <a:p>
            <a:r>
              <a:rPr lang="ru-RU" sz="1400" dirty="0"/>
              <a:t>Я очень люблю своего дедушку - </a:t>
            </a:r>
            <a:r>
              <a:rPr lang="ru-RU" sz="1400" dirty="0" err="1"/>
              <a:t>Хубиева</a:t>
            </a:r>
            <a:r>
              <a:rPr lang="ru-RU" sz="1400" dirty="0"/>
              <a:t> Муссу </a:t>
            </a:r>
            <a:r>
              <a:rPr lang="ru-RU" sz="1400" dirty="0" err="1"/>
              <a:t>Шонаевича</a:t>
            </a:r>
            <a:r>
              <a:rPr lang="ru-RU" sz="1400" dirty="0"/>
              <a:t>. Иногда я от него слышал слова о том, что он жил в Средней Азии, но я не понимал о чем идет речь, когда я подрос уже мама рассказала, почему дедушка так часто вспоминал это слово «Азия».</a:t>
            </a:r>
          </a:p>
          <a:p>
            <a:r>
              <a:rPr lang="ru-RU" sz="1400" dirty="0"/>
              <a:t>В ноябре 1943 года, когда деду было всего 3годика, его семью, так же как и семьи всего Карачаевского народа выслали в степи Казахстана и Киргизии. Его родители погибли через некоторое время, и его старшая сестра взяла на себя бремя ответственности за жизнь младших сестры и брата, ей было всего 11 лет.</a:t>
            </a:r>
          </a:p>
          <a:p>
            <a:r>
              <a:rPr lang="ru-RU" sz="1400" dirty="0"/>
              <a:t>Однажды, в декабре, когда ему было лет 6, он отправился со своим другом на поиски чего – </a:t>
            </a:r>
            <a:r>
              <a:rPr lang="ru-RU" sz="1400" dirty="0" err="1"/>
              <a:t>нибудь</a:t>
            </a:r>
            <a:r>
              <a:rPr lang="ru-RU" sz="1400" dirty="0"/>
              <a:t>, чем можно было бы отопить избу. У полей, на которых выращивали свеклу, было небольшое озерце с камышами. Они хотели нарезать камышей, но тут, откуда, ни возьмись на лошади подъехал объездчик, проверяющий поля. Они так испугались, что попадали в воду, пытаясь скрыться. С трудом выбравшись из воды, дети кинулись бежать, он скакал за ними и «загнал» к какому – то домику. Спустившись с лошади, объездчик заставил их зайти в помещение, которое оказалось его домом, там было тепло и очень вкусно пахло.</a:t>
            </a:r>
          </a:p>
          <a:p>
            <a:r>
              <a:rPr lang="ru-RU" sz="1400" dirty="0"/>
              <a:t>Жена этого человека высушила их одежду, вкусно накормила, дала немного хлеба им дорогу и их отправили домой. Дед говорил, что вкуснее того, чем их тогда накормила эта женщина, он ничего не ел.</a:t>
            </a:r>
          </a:p>
          <a:p>
            <a:r>
              <a:rPr lang="ru-RU" sz="1400" dirty="0"/>
              <a:t>Еще очень много историй рассказывал дедушка о тех страшных годах в изгнании.</a:t>
            </a:r>
          </a:p>
          <a:p>
            <a:r>
              <a:rPr lang="ru-RU" dirty="0"/>
              <a:t> </a:t>
            </a:r>
          </a:p>
        </p:txBody>
      </p:sp>
    </p:spTree>
    <p:extLst>
      <p:ext uri="{BB962C8B-B14F-4D97-AF65-F5344CB8AC3E}">
        <p14:creationId xmlns:p14="http://schemas.microsoft.com/office/powerpoint/2010/main" val="34921281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3370" y="-3448"/>
            <a:ext cx="9134631" cy="6858000"/>
          </a:xfrm>
          <a:prstGeom prst="rect">
            <a:avLst/>
          </a:prstGeom>
        </p:spPr>
      </p:pic>
      <p:sp>
        <p:nvSpPr>
          <p:cNvPr id="3" name="Rectangle 2"/>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ru-RU" altLang="ru-RU">
              <a:latin typeface="Arial" pitchFamily="34" charset="0"/>
              <a:cs typeface="Arial" pitchFamily="34" charset="0"/>
            </a:endParaRPr>
          </a:p>
        </p:txBody>
      </p:sp>
      <p:pic>
        <p:nvPicPr>
          <p:cNvPr id="40961" name="Рисунок 1" descr="20180215_192815"/>
          <p:cNvPicPr>
            <a:picLocks noChangeAspect="1" noChangeArrowheads="1"/>
          </p:cNvPicPr>
          <p:nvPr/>
        </p:nvPicPr>
        <p:blipFill>
          <a:blip r:embed="rId3">
            <a:extLst>
              <a:ext uri="{28A0092B-C50C-407E-A947-70E740481C1C}">
                <a14:useLocalDpi xmlns:a14="http://schemas.microsoft.com/office/drawing/2010/main" val="0"/>
              </a:ext>
            </a:extLst>
          </a:blip>
          <a:srcRect t="34930" r="49577" b="6139"/>
          <a:stretch>
            <a:fillRect/>
          </a:stretch>
        </p:blipFill>
        <p:spPr bwMode="auto">
          <a:xfrm>
            <a:off x="1991544" y="427484"/>
            <a:ext cx="3240360" cy="537778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5303912" y="471787"/>
            <a:ext cx="4932040" cy="4955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339975" algn="l"/>
              </a:tabLst>
              <a:defRPr>
                <a:solidFill>
                  <a:schemeClr val="tx1"/>
                </a:solidFill>
                <a:latin typeface="Arial" pitchFamily="34" charset="0"/>
                <a:cs typeface="Arial" pitchFamily="34" charset="0"/>
              </a:defRPr>
            </a:lvl1pPr>
            <a:lvl2pPr fontAlgn="base">
              <a:spcBef>
                <a:spcPct val="0"/>
              </a:spcBef>
              <a:spcAft>
                <a:spcPct val="0"/>
              </a:spcAft>
              <a:tabLst>
                <a:tab pos="2339975" algn="l"/>
              </a:tabLst>
              <a:defRPr>
                <a:solidFill>
                  <a:schemeClr val="tx1"/>
                </a:solidFill>
                <a:latin typeface="Arial" pitchFamily="34" charset="0"/>
                <a:cs typeface="Arial" pitchFamily="34" charset="0"/>
              </a:defRPr>
            </a:lvl2pPr>
            <a:lvl3pPr fontAlgn="base">
              <a:spcBef>
                <a:spcPct val="0"/>
              </a:spcBef>
              <a:spcAft>
                <a:spcPct val="0"/>
              </a:spcAft>
              <a:tabLst>
                <a:tab pos="2339975" algn="l"/>
              </a:tabLst>
              <a:defRPr>
                <a:solidFill>
                  <a:schemeClr val="tx1"/>
                </a:solidFill>
                <a:latin typeface="Arial" pitchFamily="34" charset="0"/>
                <a:cs typeface="Arial" pitchFamily="34" charset="0"/>
              </a:defRPr>
            </a:lvl3pPr>
            <a:lvl4pPr fontAlgn="base">
              <a:spcBef>
                <a:spcPct val="0"/>
              </a:spcBef>
              <a:spcAft>
                <a:spcPct val="0"/>
              </a:spcAft>
              <a:tabLst>
                <a:tab pos="2339975" algn="l"/>
              </a:tabLst>
              <a:defRPr>
                <a:solidFill>
                  <a:schemeClr val="tx1"/>
                </a:solidFill>
                <a:latin typeface="Arial" pitchFamily="34" charset="0"/>
                <a:cs typeface="Arial" pitchFamily="34" charset="0"/>
              </a:defRPr>
            </a:lvl4pPr>
            <a:lvl5pPr fontAlgn="base">
              <a:spcBef>
                <a:spcPct val="0"/>
              </a:spcBef>
              <a:spcAft>
                <a:spcPct val="0"/>
              </a:spcAft>
              <a:tabLst>
                <a:tab pos="2339975" algn="l"/>
              </a:tabLst>
              <a:defRPr>
                <a:solidFill>
                  <a:schemeClr val="tx1"/>
                </a:solidFill>
                <a:latin typeface="Arial" pitchFamily="34" charset="0"/>
                <a:cs typeface="Arial" pitchFamily="34" charset="0"/>
              </a:defRPr>
            </a:lvl5pPr>
            <a:lvl6pPr fontAlgn="base">
              <a:spcBef>
                <a:spcPct val="0"/>
              </a:spcBef>
              <a:spcAft>
                <a:spcPct val="0"/>
              </a:spcAft>
              <a:tabLst>
                <a:tab pos="2339975" algn="l"/>
              </a:tabLst>
              <a:defRPr>
                <a:solidFill>
                  <a:schemeClr val="tx1"/>
                </a:solidFill>
                <a:latin typeface="Arial" pitchFamily="34" charset="0"/>
                <a:cs typeface="Arial" pitchFamily="34" charset="0"/>
              </a:defRPr>
            </a:lvl6pPr>
            <a:lvl7pPr fontAlgn="base">
              <a:spcBef>
                <a:spcPct val="0"/>
              </a:spcBef>
              <a:spcAft>
                <a:spcPct val="0"/>
              </a:spcAft>
              <a:tabLst>
                <a:tab pos="2339975" algn="l"/>
              </a:tabLst>
              <a:defRPr>
                <a:solidFill>
                  <a:schemeClr val="tx1"/>
                </a:solidFill>
                <a:latin typeface="Arial" pitchFamily="34" charset="0"/>
                <a:cs typeface="Arial" pitchFamily="34" charset="0"/>
              </a:defRPr>
            </a:lvl7pPr>
            <a:lvl8pPr fontAlgn="base">
              <a:spcBef>
                <a:spcPct val="0"/>
              </a:spcBef>
              <a:spcAft>
                <a:spcPct val="0"/>
              </a:spcAft>
              <a:tabLst>
                <a:tab pos="2339975" algn="l"/>
              </a:tabLst>
              <a:defRPr>
                <a:solidFill>
                  <a:schemeClr val="tx1"/>
                </a:solidFill>
                <a:latin typeface="Arial" pitchFamily="34" charset="0"/>
                <a:cs typeface="Arial" pitchFamily="34" charset="0"/>
              </a:defRPr>
            </a:lvl8pPr>
            <a:lvl9pPr fontAlgn="base">
              <a:spcBef>
                <a:spcPct val="0"/>
              </a:spcBef>
              <a:spcAft>
                <a:spcPct val="0"/>
              </a:spcAft>
              <a:tabLst>
                <a:tab pos="2339975" algn="l"/>
              </a:tabLst>
              <a:defRPr>
                <a:solidFill>
                  <a:schemeClr val="tx1"/>
                </a:solidFill>
                <a:latin typeface="Arial" pitchFamily="34" charset="0"/>
                <a:cs typeface="Arial" pitchFamily="34" charset="0"/>
              </a:defRPr>
            </a:lvl9pPr>
          </a:lstStyle>
          <a:p>
            <a:r>
              <a:rPr lang="ru-RU" altLang="ru-RU" sz="2800" b="1" dirty="0">
                <a:latin typeface="Times New Roman" pitchFamily="18" charset="0"/>
                <a:ea typeface="Calibri" pitchFamily="34" charset="0"/>
                <a:cs typeface="Times New Roman" pitchFamily="18" charset="0"/>
              </a:rPr>
              <a:t>            </a:t>
            </a:r>
            <a:r>
              <a:rPr lang="ru-RU" altLang="ru-RU" sz="1600" b="1" dirty="0" err="1">
                <a:latin typeface="Times New Roman" pitchFamily="18" charset="0"/>
                <a:ea typeface="Calibri" pitchFamily="34" charset="0"/>
                <a:cs typeface="Times New Roman" pitchFamily="18" charset="0"/>
              </a:rPr>
              <a:t>Наурузов</a:t>
            </a:r>
            <a:r>
              <a:rPr lang="ru-RU" altLang="ru-RU" sz="1600" b="1" dirty="0">
                <a:latin typeface="Times New Roman" pitchFamily="18" charset="0"/>
                <a:ea typeface="Calibri" pitchFamily="34" charset="0"/>
                <a:cs typeface="Times New Roman" pitchFamily="18" charset="0"/>
              </a:rPr>
              <a:t> Арсен </a:t>
            </a:r>
            <a:r>
              <a:rPr lang="ru-RU" altLang="ru-RU" sz="1600" b="1" dirty="0" err="1">
                <a:latin typeface="Times New Roman" pitchFamily="18" charset="0"/>
                <a:ea typeface="Calibri" pitchFamily="34" charset="0"/>
                <a:cs typeface="Times New Roman" pitchFamily="18" charset="0"/>
              </a:rPr>
              <a:t>Жульбертович</a:t>
            </a:r>
            <a:endParaRPr lang="ru-RU" altLang="ru-RU" sz="1600" dirty="0"/>
          </a:p>
          <a:p>
            <a:pPr eaLnBrk="0" hangingPunct="0"/>
            <a:r>
              <a:rPr lang="ru-RU" altLang="ru-RU" sz="1600" dirty="0">
                <a:latin typeface="Calibri" pitchFamily="34" charset="0"/>
                <a:ea typeface="Calibri" pitchFamily="34" charset="0"/>
                <a:cs typeface="Times New Roman" pitchFamily="18" charset="0"/>
              </a:rPr>
              <a:t>         Я хочу рассказать Вам  в своем сочинении о моем отце,  </a:t>
            </a:r>
            <a:r>
              <a:rPr lang="ru-RU" altLang="ru-RU" sz="1600" dirty="0" err="1">
                <a:latin typeface="Calibri" pitchFamily="34" charset="0"/>
                <a:ea typeface="Calibri" pitchFamily="34" charset="0"/>
                <a:cs typeface="Times New Roman" pitchFamily="18" charset="0"/>
              </a:rPr>
              <a:t>Бостанове</a:t>
            </a:r>
            <a:r>
              <a:rPr lang="ru-RU" altLang="ru-RU" sz="1600" dirty="0">
                <a:latin typeface="Calibri" pitchFamily="34" charset="0"/>
                <a:ea typeface="Calibri" pitchFamily="34" charset="0"/>
                <a:cs typeface="Times New Roman" pitchFamily="18" charset="0"/>
              </a:rPr>
              <a:t>  Мурате  </a:t>
            </a:r>
            <a:r>
              <a:rPr lang="ru-RU" altLang="ru-RU" sz="1600" dirty="0" err="1">
                <a:latin typeface="Calibri" pitchFamily="34" charset="0"/>
                <a:ea typeface="Calibri" pitchFamily="34" charset="0"/>
                <a:cs typeface="Times New Roman" pitchFamily="18" charset="0"/>
              </a:rPr>
              <a:t>Арасуловиче</a:t>
            </a:r>
            <a:r>
              <a:rPr lang="ru-RU" altLang="ru-RU" sz="1600" dirty="0">
                <a:latin typeface="Calibri" pitchFamily="34" charset="0"/>
                <a:ea typeface="Calibri" pitchFamily="34" charset="0"/>
                <a:cs typeface="Times New Roman" pitchFamily="18" charset="0"/>
              </a:rPr>
              <a:t>. Он родился в </a:t>
            </a:r>
            <a:r>
              <a:rPr lang="ru-RU" altLang="ru-RU" sz="1600" dirty="0" err="1">
                <a:latin typeface="Calibri" pitchFamily="34" charset="0"/>
                <a:ea typeface="Calibri" pitchFamily="34" charset="0"/>
                <a:cs typeface="Times New Roman" pitchFamily="18" charset="0"/>
              </a:rPr>
              <a:t>а.Новая-Джегута</a:t>
            </a:r>
            <a:r>
              <a:rPr lang="ru-RU" altLang="ru-RU" sz="1600" dirty="0">
                <a:latin typeface="Calibri" pitchFamily="34" charset="0"/>
                <a:ea typeface="Calibri" pitchFamily="34" charset="0"/>
                <a:cs typeface="Times New Roman" pitchFamily="18" charset="0"/>
              </a:rPr>
              <a:t>,  в настоящее время живет в городе </a:t>
            </a:r>
            <a:r>
              <a:rPr lang="ru-RU" altLang="ru-RU" sz="1600" dirty="0" err="1">
                <a:latin typeface="Calibri" pitchFamily="34" charset="0"/>
                <a:ea typeface="Calibri" pitchFamily="34" charset="0"/>
                <a:cs typeface="Times New Roman" pitchFamily="18" charset="0"/>
              </a:rPr>
              <a:t>Усть-Джегута</a:t>
            </a:r>
            <a:r>
              <a:rPr lang="ru-RU" altLang="ru-RU" sz="1600" dirty="0">
                <a:latin typeface="Calibri" pitchFamily="34" charset="0"/>
                <a:ea typeface="Calibri" pitchFamily="34" charset="0"/>
                <a:cs typeface="Times New Roman" pitchFamily="18" charset="0"/>
              </a:rPr>
              <a:t>. Мой отец очень сильный и мужественный человек. Он служил в армии с 2000г. по 2002г.  Летом в конце июня его отправили на службу  в Ростовскую область.</a:t>
            </a:r>
            <a:endParaRPr lang="ru-RU" altLang="ru-RU" sz="1600" dirty="0"/>
          </a:p>
          <a:p>
            <a:pPr eaLnBrk="0" hangingPunct="0"/>
            <a:r>
              <a:rPr lang="ru-RU" altLang="ru-RU" sz="1600" dirty="0">
                <a:latin typeface="Calibri" pitchFamily="34" charset="0"/>
                <a:ea typeface="Calibri" pitchFamily="34" charset="0"/>
                <a:cs typeface="Times New Roman" pitchFamily="18" charset="0"/>
              </a:rPr>
              <a:t>     По его словам их там учили собирать и разбирать настоящие автоматы, водили в тир, совершали походы по незаселенным местностям. Бывало ели они в основном консервы - грели их разводя костер прямо на земле.  Отдыхали сидя на своих рюкзаках,  а вечером ставили палатки. Обучив азам выживания в сложных ситуациях  и обращению с оружием их начали готовить к присяге. Для этого они ходили на учебные занятия, солдаты должны были не только выучить текст наизусть, но и понять смысл каждого слова.</a:t>
            </a:r>
            <a:endParaRPr lang="ru-RU" altLang="ru-RU" sz="1600" dirty="0"/>
          </a:p>
        </p:txBody>
      </p:sp>
    </p:spTree>
    <p:extLst>
      <p:ext uri="{BB962C8B-B14F-4D97-AF65-F5344CB8AC3E}">
        <p14:creationId xmlns:p14="http://schemas.microsoft.com/office/powerpoint/2010/main" val="41440562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8685" y="0"/>
            <a:ext cx="9134631" cy="6858000"/>
          </a:xfrm>
          <a:prstGeom prst="rect">
            <a:avLst/>
          </a:prstGeom>
        </p:spPr>
      </p:pic>
      <p:sp>
        <p:nvSpPr>
          <p:cNvPr id="3" name="Rectangle 2"/>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ru-RU" altLang="ru-RU">
              <a:latin typeface="Arial" pitchFamily="34" charset="0"/>
              <a:cs typeface="Arial" pitchFamily="34" charset="0"/>
            </a:endParaRPr>
          </a:p>
        </p:txBody>
      </p:sp>
      <p:pic>
        <p:nvPicPr>
          <p:cNvPr id="41985" name="Рисунок 5" descr="IMG-20180215-WA00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3072" y="264516"/>
            <a:ext cx="4010880" cy="561275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5879976" y="27891"/>
            <a:ext cx="4788024" cy="6740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339975" algn="l"/>
              </a:tabLst>
              <a:defRPr>
                <a:solidFill>
                  <a:schemeClr val="tx1"/>
                </a:solidFill>
                <a:latin typeface="Arial" pitchFamily="34" charset="0"/>
                <a:cs typeface="Arial" pitchFamily="34" charset="0"/>
              </a:defRPr>
            </a:lvl1pPr>
            <a:lvl2pPr fontAlgn="base">
              <a:spcBef>
                <a:spcPct val="0"/>
              </a:spcBef>
              <a:spcAft>
                <a:spcPct val="0"/>
              </a:spcAft>
              <a:tabLst>
                <a:tab pos="2339975" algn="l"/>
              </a:tabLst>
              <a:defRPr>
                <a:solidFill>
                  <a:schemeClr val="tx1"/>
                </a:solidFill>
                <a:latin typeface="Arial" pitchFamily="34" charset="0"/>
                <a:cs typeface="Arial" pitchFamily="34" charset="0"/>
              </a:defRPr>
            </a:lvl2pPr>
            <a:lvl3pPr fontAlgn="base">
              <a:spcBef>
                <a:spcPct val="0"/>
              </a:spcBef>
              <a:spcAft>
                <a:spcPct val="0"/>
              </a:spcAft>
              <a:tabLst>
                <a:tab pos="2339975" algn="l"/>
              </a:tabLst>
              <a:defRPr>
                <a:solidFill>
                  <a:schemeClr val="tx1"/>
                </a:solidFill>
                <a:latin typeface="Arial" pitchFamily="34" charset="0"/>
                <a:cs typeface="Arial" pitchFamily="34" charset="0"/>
              </a:defRPr>
            </a:lvl3pPr>
            <a:lvl4pPr fontAlgn="base">
              <a:spcBef>
                <a:spcPct val="0"/>
              </a:spcBef>
              <a:spcAft>
                <a:spcPct val="0"/>
              </a:spcAft>
              <a:tabLst>
                <a:tab pos="2339975" algn="l"/>
              </a:tabLst>
              <a:defRPr>
                <a:solidFill>
                  <a:schemeClr val="tx1"/>
                </a:solidFill>
                <a:latin typeface="Arial" pitchFamily="34" charset="0"/>
                <a:cs typeface="Arial" pitchFamily="34" charset="0"/>
              </a:defRPr>
            </a:lvl4pPr>
            <a:lvl5pPr fontAlgn="base">
              <a:spcBef>
                <a:spcPct val="0"/>
              </a:spcBef>
              <a:spcAft>
                <a:spcPct val="0"/>
              </a:spcAft>
              <a:tabLst>
                <a:tab pos="2339975" algn="l"/>
              </a:tabLst>
              <a:defRPr>
                <a:solidFill>
                  <a:schemeClr val="tx1"/>
                </a:solidFill>
                <a:latin typeface="Arial" pitchFamily="34" charset="0"/>
                <a:cs typeface="Arial" pitchFamily="34" charset="0"/>
              </a:defRPr>
            </a:lvl5pPr>
            <a:lvl6pPr fontAlgn="base">
              <a:spcBef>
                <a:spcPct val="0"/>
              </a:spcBef>
              <a:spcAft>
                <a:spcPct val="0"/>
              </a:spcAft>
              <a:tabLst>
                <a:tab pos="2339975" algn="l"/>
              </a:tabLst>
              <a:defRPr>
                <a:solidFill>
                  <a:schemeClr val="tx1"/>
                </a:solidFill>
                <a:latin typeface="Arial" pitchFamily="34" charset="0"/>
                <a:cs typeface="Arial" pitchFamily="34" charset="0"/>
              </a:defRPr>
            </a:lvl6pPr>
            <a:lvl7pPr fontAlgn="base">
              <a:spcBef>
                <a:spcPct val="0"/>
              </a:spcBef>
              <a:spcAft>
                <a:spcPct val="0"/>
              </a:spcAft>
              <a:tabLst>
                <a:tab pos="2339975" algn="l"/>
              </a:tabLst>
              <a:defRPr>
                <a:solidFill>
                  <a:schemeClr val="tx1"/>
                </a:solidFill>
                <a:latin typeface="Arial" pitchFamily="34" charset="0"/>
                <a:cs typeface="Arial" pitchFamily="34" charset="0"/>
              </a:defRPr>
            </a:lvl7pPr>
            <a:lvl8pPr fontAlgn="base">
              <a:spcBef>
                <a:spcPct val="0"/>
              </a:spcBef>
              <a:spcAft>
                <a:spcPct val="0"/>
              </a:spcAft>
              <a:tabLst>
                <a:tab pos="2339975" algn="l"/>
              </a:tabLst>
              <a:defRPr>
                <a:solidFill>
                  <a:schemeClr val="tx1"/>
                </a:solidFill>
                <a:latin typeface="Arial" pitchFamily="34" charset="0"/>
                <a:cs typeface="Arial" pitchFamily="34" charset="0"/>
              </a:defRPr>
            </a:lvl8pPr>
            <a:lvl9pPr fontAlgn="base">
              <a:spcBef>
                <a:spcPct val="0"/>
              </a:spcBef>
              <a:spcAft>
                <a:spcPct val="0"/>
              </a:spcAft>
              <a:tabLst>
                <a:tab pos="2339975" algn="l"/>
              </a:tabLst>
              <a:defRPr>
                <a:solidFill>
                  <a:schemeClr val="tx1"/>
                </a:solidFill>
                <a:latin typeface="Arial" pitchFamily="34" charset="0"/>
                <a:cs typeface="Arial" pitchFamily="34" charset="0"/>
              </a:defRPr>
            </a:lvl9pPr>
          </a:lstStyle>
          <a:p>
            <a:r>
              <a:rPr lang="ru-RU" altLang="ru-RU" sz="1600" dirty="0">
                <a:latin typeface="Calibri" pitchFamily="34" charset="0"/>
                <a:ea typeface="Calibri" pitchFamily="34" charset="0"/>
                <a:cs typeface="Times New Roman" pitchFamily="18" charset="0"/>
              </a:rPr>
              <a:t>      </a:t>
            </a:r>
            <a:r>
              <a:rPr lang="ru-RU" altLang="ru-RU" sz="1600" b="1" dirty="0">
                <a:latin typeface="Calibri" pitchFamily="34" charset="0"/>
                <a:ea typeface="Calibri" pitchFamily="34" charset="0"/>
                <a:cs typeface="Times New Roman" pitchFamily="18" charset="0"/>
              </a:rPr>
              <a:t>Исмаил </a:t>
            </a:r>
            <a:r>
              <a:rPr lang="ru-RU" altLang="ru-RU" sz="1600" b="1" dirty="0" err="1">
                <a:latin typeface="Calibri" pitchFamily="34" charset="0"/>
                <a:ea typeface="Calibri" pitchFamily="34" charset="0"/>
                <a:cs typeface="Times New Roman" pitchFamily="18" charset="0"/>
              </a:rPr>
              <a:t>Хосуев</a:t>
            </a:r>
            <a:r>
              <a:rPr lang="ru-RU" altLang="ru-RU" sz="1600" b="1" dirty="0">
                <a:latin typeface="Calibri" pitchFamily="34" charset="0"/>
                <a:ea typeface="Calibri" pitchFamily="34" charset="0"/>
                <a:cs typeface="Times New Roman" pitchFamily="18" charset="0"/>
              </a:rPr>
              <a:t> </a:t>
            </a:r>
            <a:endParaRPr lang="ru-RU" altLang="ru-RU" sz="1600" dirty="0"/>
          </a:p>
          <a:p>
            <a:pPr eaLnBrk="0" hangingPunct="0"/>
            <a:r>
              <a:rPr lang="ru-RU" altLang="ru-RU" sz="1600" dirty="0">
                <a:latin typeface="Calibri" pitchFamily="34" charset="0"/>
                <a:ea typeface="Calibri" pitchFamily="34" charset="0"/>
                <a:cs typeface="Times New Roman" pitchFamily="18" charset="0"/>
              </a:rPr>
              <a:t>         «Страшнее всего на этом свете, война», - так говорит мой дядя, Исмаил </a:t>
            </a:r>
            <a:r>
              <a:rPr lang="ru-RU" altLang="ru-RU" sz="1600" dirty="0" err="1">
                <a:latin typeface="Calibri" pitchFamily="34" charset="0"/>
                <a:ea typeface="Calibri" pitchFamily="34" charset="0"/>
                <a:cs typeface="Times New Roman" pitchFamily="18" charset="0"/>
              </a:rPr>
              <a:t>Хосуев</a:t>
            </a:r>
            <a:r>
              <a:rPr lang="ru-RU" altLang="ru-RU" sz="1600" dirty="0">
                <a:latin typeface="Calibri" pitchFamily="34" charset="0"/>
                <a:ea typeface="Calibri" pitchFamily="34" charset="0"/>
                <a:cs typeface="Times New Roman" pitchFamily="18" charset="0"/>
              </a:rPr>
              <a:t>. Дядя Исмаил служил в Афганистане в период военных действий. Свой интернациональный долг он отдал сполна. Когда он начинает рассказывать про войну, видно, как больно ему вспоминать о том ужасном времени. Дядя Исмаил говорит, что если в обычной жизни есть день, ночь, есть какие - то порядки, то в это время не было ни дня, ни ночи. Было бесконечно долгое время, была чужая земля и затяжные бои под палящим солнцем. Афганистан страна жаркая, а во время войны, когда был дефицит не только еды, но даже и питьевой воды жара становилась невыносимой - вспоминает дядя. Из его рассказов понятно, в каких ужасных условиях они находились, как было тяжело солдатам. Во время службы в Афганистане дядя Исмаил некоторое время также был шофером, и он рассказывает, что зачастую враги появлялись на дороге из неоткуда, как будто выросли из под земли, вернее из под песка. Из рассказов дяди я знаю, что он перевозил не только продукты или боеприпасы. Дядя не признаётся, однако я считаю, он человек с большой буквы, он герой. Пройти афганскую войну и не сломаться, остаться верным своему долгу не бросить в беде друзей - это настоящий героизм.</a:t>
            </a:r>
            <a:endParaRPr lang="ru-RU" altLang="ru-RU" sz="1600" dirty="0"/>
          </a:p>
        </p:txBody>
      </p:sp>
    </p:spTree>
    <p:extLst>
      <p:ext uri="{BB962C8B-B14F-4D97-AF65-F5344CB8AC3E}">
        <p14:creationId xmlns:p14="http://schemas.microsoft.com/office/powerpoint/2010/main" val="20718788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8685" y="0"/>
            <a:ext cx="9134631" cy="6858000"/>
          </a:xfrm>
          <a:prstGeom prst="rect">
            <a:avLst/>
          </a:prstGeom>
        </p:spPr>
      </p:pic>
      <p:sp>
        <p:nvSpPr>
          <p:cNvPr id="3" name="Rectangle 2"/>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43009" name="Рисунок 1" descr="Ибрагимов"/>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082" y="427485"/>
            <a:ext cx="3738312" cy="495374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5807968" y="529114"/>
            <a:ext cx="4860032" cy="590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339975" algn="l"/>
              </a:tabLst>
              <a:defRPr>
                <a:solidFill>
                  <a:schemeClr val="tx1"/>
                </a:solidFill>
                <a:latin typeface="Arial" pitchFamily="34" charset="0"/>
                <a:cs typeface="Arial" pitchFamily="34" charset="0"/>
              </a:defRPr>
            </a:lvl1pPr>
            <a:lvl2pPr fontAlgn="base">
              <a:spcBef>
                <a:spcPct val="0"/>
              </a:spcBef>
              <a:spcAft>
                <a:spcPct val="0"/>
              </a:spcAft>
              <a:tabLst>
                <a:tab pos="2339975" algn="l"/>
              </a:tabLst>
              <a:defRPr>
                <a:solidFill>
                  <a:schemeClr val="tx1"/>
                </a:solidFill>
                <a:latin typeface="Arial" pitchFamily="34" charset="0"/>
                <a:cs typeface="Arial" pitchFamily="34" charset="0"/>
              </a:defRPr>
            </a:lvl2pPr>
            <a:lvl3pPr fontAlgn="base">
              <a:spcBef>
                <a:spcPct val="0"/>
              </a:spcBef>
              <a:spcAft>
                <a:spcPct val="0"/>
              </a:spcAft>
              <a:tabLst>
                <a:tab pos="2339975" algn="l"/>
              </a:tabLst>
              <a:defRPr>
                <a:solidFill>
                  <a:schemeClr val="tx1"/>
                </a:solidFill>
                <a:latin typeface="Arial" pitchFamily="34" charset="0"/>
                <a:cs typeface="Arial" pitchFamily="34" charset="0"/>
              </a:defRPr>
            </a:lvl3pPr>
            <a:lvl4pPr fontAlgn="base">
              <a:spcBef>
                <a:spcPct val="0"/>
              </a:spcBef>
              <a:spcAft>
                <a:spcPct val="0"/>
              </a:spcAft>
              <a:tabLst>
                <a:tab pos="2339975" algn="l"/>
              </a:tabLst>
              <a:defRPr>
                <a:solidFill>
                  <a:schemeClr val="tx1"/>
                </a:solidFill>
                <a:latin typeface="Arial" pitchFamily="34" charset="0"/>
                <a:cs typeface="Arial" pitchFamily="34" charset="0"/>
              </a:defRPr>
            </a:lvl4pPr>
            <a:lvl5pPr fontAlgn="base">
              <a:spcBef>
                <a:spcPct val="0"/>
              </a:spcBef>
              <a:spcAft>
                <a:spcPct val="0"/>
              </a:spcAft>
              <a:tabLst>
                <a:tab pos="2339975" algn="l"/>
              </a:tabLst>
              <a:defRPr>
                <a:solidFill>
                  <a:schemeClr val="tx1"/>
                </a:solidFill>
                <a:latin typeface="Arial" pitchFamily="34" charset="0"/>
                <a:cs typeface="Arial" pitchFamily="34" charset="0"/>
              </a:defRPr>
            </a:lvl5pPr>
            <a:lvl6pPr fontAlgn="base">
              <a:spcBef>
                <a:spcPct val="0"/>
              </a:spcBef>
              <a:spcAft>
                <a:spcPct val="0"/>
              </a:spcAft>
              <a:tabLst>
                <a:tab pos="2339975" algn="l"/>
              </a:tabLst>
              <a:defRPr>
                <a:solidFill>
                  <a:schemeClr val="tx1"/>
                </a:solidFill>
                <a:latin typeface="Arial" pitchFamily="34" charset="0"/>
                <a:cs typeface="Arial" pitchFamily="34" charset="0"/>
              </a:defRPr>
            </a:lvl6pPr>
            <a:lvl7pPr fontAlgn="base">
              <a:spcBef>
                <a:spcPct val="0"/>
              </a:spcBef>
              <a:spcAft>
                <a:spcPct val="0"/>
              </a:spcAft>
              <a:tabLst>
                <a:tab pos="2339975" algn="l"/>
              </a:tabLst>
              <a:defRPr>
                <a:solidFill>
                  <a:schemeClr val="tx1"/>
                </a:solidFill>
                <a:latin typeface="Arial" pitchFamily="34" charset="0"/>
                <a:cs typeface="Arial" pitchFamily="34" charset="0"/>
              </a:defRPr>
            </a:lvl7pPr>
            <a:lvl8pPr fontAlgn="base">
              <a:spcBef>
                <a:spcPct val="0"/>
              </a:spcBef>
              <a:spcAft>
                <a:spcPct val="0"/>
              </a:spcAft>
              <a:tabLst>
                <a:tab pos="2339975" algn="l"/>
              </a:tabLst>
              <a:defRPr>
                <a:solidFill>
                  <a:schemeClr val="tx1"/>
                </a:solidFill>
                <a:latin typeface="Arial" pitchFamily="34" charset="0"/>
                <a:cs typeface="Arial" pitchFamily="34" charset="0"/>
              </a:defRPr>
            </a:lvl8pPr>
            <a:lvl9pPr fontAlgn="base">
              <a:spcBef>
                <a:spcPct val="0"/>
              </a:spcBef>
              <a:spcAft>
                <a:spcPct val="0"/>
              </a:spcAft>
              <a:tabLst>
                <a:tab pos="2339975" algn="l"/>
              </a:tabLst>
              <a:defRPr>
                <a:solidFill>
                  <a:schemeClr val="tx1"/>
                </a:solidFill>
                <a:latin typeface="Arial" pitchFamily="34" charset="0"/>
                <a:cs typeface="Arial" pitchFamily="34" charset="0"/>
              </a:defRPr>
            </a:lvl9pPr>
          </a:lstStyle>
          <a:p>
            <a:pPr indent="449263"/>
            <a:r>
              <a:rPr lang="ru-RU" altLang="ru-RU" sz="1400" b="1" dirty="0">
                <a:latin typeface="Times New Roman" pitchFamily="18" charset="0"/>
                <a:ea typeface="Calibri" pitchFamily="34" charset="0"/>
                <a:cs typeface="Times New Roman" pitchFamily="18" charset="0"/>
              </a:rPr>
              <a:t>Ибрагимов </a:t>
            </a:r>
            <a:r>
              <a:rPr lang="ru-RU" altLang="ru-RU" sz="1400" b="1" dirty="0" err="1">
                <a:latin typeface="Times New Roman" pitchFamily="18" charset="0"/>
                <a:ea typeface="Calibri" pitchFamily="34" charset="0"/>
                <a:cs typeface="Times New Roman" pitchFamily="18" charset="0"/>
              </a:rPr>
              <a:t>Темирлан</a:t>
            </a:r>
            <a:r>
              <a:rPr lang="ru-RU" altLang="ru-RU" sz="1400" b="1" dirty="0">
                <a:latin typeface="Times New Roman" pitchFamily="18" charset="0"/>
                <a:ea typeface="Calibri" pitchFamily="34" charset="0"/>
                <a:cs typeface="Times New Roman" pitchFamily="18" charset="0"/>
              </a:rPr>
              <a:t> </a:t>
            </a:r>
            <a:r>
              <a:rPr lang="ru-RU" altLang="ru-RU" sz="1400" b="1" dirty="0" err="1">
                <a:latin typeface="Times New Roman" pitchFamily="18" charset="0"/>
                <a:ea typeface="Calibri" pitchFamily="34" charset="0"/>
                <a:cs typeface="Times New Roman" pitchFamily="18" charset="0"/>
              </a:rPr>
              <a:t>Тохтарович</a:t>
            </a:r>
            <a:r>
              <a:rPr lang="ru-RU" altLang="ru-RU" sz="1400" b="1" dirty="0">
                <a:latin typeface="Calibri" pitchFamily="34" charset="0"/>
                <a:ea typeface="Calibri" pitchFamily="34" charset="0"/>
                <a:cs typeface="Times New Roman" pitchFamily="18" charset="0"/>
              </a:rPr>
              <a:t> </a:t>
            </a:r>
            <a:endParaRPr lang="ru-RU" altLang="ru-RU" sz="1400" dirty="0"/>
          </a:p>
          <a:p>
            <a:pPr indent="449263" eaLnBrk="0" hangingPunct="0"/>
            <a:r>
              <a:rPr lang="ru-RU" altLang="ru-RU" sz="1400" dirty="0">
                <a:latin typeface="Calibri" pitchFamily="34" charset="0"/>
                <a:ea typeface="Calibri" pitchFamily="34" charset="0"/>
                <a:cs typeface="Times New Roman" pitchFamily="18" charset="0"/>
              </a:rPr>
              <a:t>                МЧС - это федеральное ведомство, которое  занимается спасательными и восстановительными работами, после крупных аварий и стихийных бедствий, это очень ответственная работа. В какие только ситуаций не попадает человек и братья его меньшие,  и каждый раз им на помощь приходит спасатель. Профессия спасателя считается одной из самых ответственных и опасных профессий в мире.</a:t>
            </a:r>
            <a:endParaRPr lang="ru-RU" altLang="ru-RU" sz="1400" dirty="0"/>
          </a:p>
          <a:p>
            <a:pPr indent="449263" eaLnBrk="0" hangingPunct="0"/>
            <a:r>
              <a:rPr lang="ru-RU" altLang="ru-RU" sz="1400" dirty="0">
                <a:latin typeface="Calibri" pitchFamily="34" charset="0"/>
                <a:ea typeface="Calibri" pitchFamily="34" charset="0"/>
                <a:cs typeface="Times New Roman" pitchFamily="18" charset="0"/>
              </a:rPr>
              <a:t>Я хочу рассказать про своего брата Ибрагимова </a:t>
            </a:r>
            <a:r>
              <a:rPr lang="ru-RU" altLang="ru-RU" sz="1400" dirty="0" err="1">
                <a:latin typeface="Calibri" pitchFamily="34" charset="0"/>
                <a:ea typeface="Calibri" pitchFamily="34" charset="0"/>
                <a:cs typeface="Times New Roman" pitchFamily="18" charset="0"/>
              </a:rPr>
              <a:t>Темирлана</a:t>
            </a:r>
            <a:r>
              <a:rPr lang="ru-RU" altLang="ru-RU" sz="1400" dirty="0">
                <a:latin typeface="Calibri" pitchFamily="34" charset="0"/>
                <a:ea typeface="Calibri" pitchFamily="34" charset="0"/>
                <a:cs typeface="Times New Roman" pitchFamily="18" charset="0"/>
              </a:rPr>
              <a:t> </a:t>
            </a:r>
            <a:r>
              <a:rPr lang="ru-RU" altLang="ru-RU" sz="1400" dirty="0" err="1">
                <a:latin typeface="Calibri" pitchFamily="34" charset="0"/>
                <a:ea typeface="Calibri" pitchFamily="34" charset="0"/>
                <a:cs typeface="Times New Roman" pitchFamily="18" charset="0"/>
              </a:rPr>
              <a:t>Тохтаровича</a:t>
            </a:r>
            <a:r>
              <a:rPr lang="ru-RU" altLang="ru-RU" sz="1400" dirty="0">
                <a:latin typeface="Calibri" pitchFamily="34" charset="0"/>
                <a:ea typeface="Calibri" pitchFamily="34" charset="0"/>
                <a:cs typeface="Times New Roman" pitchFamily="18" charset="0"/>
              </a:rPr>
              <a:t>, который служил в войсках МЧС в Петербурге. Каждое утро в армии подъем был в 6:00. После этого  им давали пару минут, чтобы привести себя в порядок: умыться, заправить кровать и т.п. В 8 часов утра  солдаты шли на завтрак. После этого вместе с  командиром и отрядом они отправлялись на полигон. На учении командир показывал команде моего брата, как правильно выносить людей из огня.</a:t>
            </a:r>
            <a:endParaRPr lang="ru-RU" altLang="ru-RU" sz="1400" dirty="0"/>
          </a:p>
          <a:p>
            <a:pPr indent="449263" eaLnBrk="0" hangingPunct="0"/>
            <a:r>
              <a:rPr lang="ru-RU" altLang="ru-RU" sz="1400" dirty="0">
                <a:latin typeface="Calibri" pitchFamily="34" charset="0"/>
                <a:ea typeface="Calibri" pitchFamily="34" charset="0"/>
                <a:cs typeface="Times New Roman" pitchFamily="18" charset="0"/>
              </a:rPr>
              <a:t>           В одном из зданий произошло короткое замыкание, и в итоге образовался пожар. Мой брат, услышав детский плач, рискуя своей жизнью, вошел в пылающее  огнем, разваливавшееся  здание, в одной из комнат которого был слышен душераздирающий крик маленького мальчика. Мой </a:t>
            </a:r>
            <a:r>
              <a:rPr lang="ru-RU" altLang="ru-RU" sz="1400" dirty="0" err="1">
                <a:latin typeface="Calibri" pitchFamily="34" charset="0"/>
                <a:ea typeface="Calibri" pitchFamily="34" charset="0"/>
                <a:cs typeface="Times New Roman" pitchFamily="18" charset="0"/>
              </a:rPr>
              <a:t>братТемирлан</a:t>
            </a:r>
            <a:r>
              <a:rPr lang="ru-RU" altLang="ru-RU" sz="1400" dirty="0">
                <a:latin typeface="Calibri" pitchFamily="34" charset="0"/>
                <a:ea typeface="Calibri" pitchFamily="34" charset="0"/>
                <a:cs typeface="Times New Roman" pitchFamily="18" charset="0"/>
              </a:rPr>
              <a:t> вышел на руках с маленьким ребенком. На улице командир и его товарищи аплодировали ему. Его старшина решил наградить его за проявленную храбрость во время учения грамотой </a:t>
            </a:r>
            <a:endParaRPr lang="ru-RU" altLang="ru-RU" sz="1400" dirty="0"/>
          </a:p>
        </p:txBody>
      </p:sp>
    </p:spTree>
    <p:extLst>
      <p:ext uri="{BB962C8B-B14F-4D97-AF65-F5344CB8AC3E}">
        <p14:creationId xmlns:p14="http://schemas.microsoft.com/office/powerpoint/2010/main" val="42481846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8685" y="0"/>
            <a:ext cx="9134631" cy="6858000"/>
          </a:xfrm>
          <a:prstGeom prst="rect">
            <a:avLst/>
          </a:prstGeom>
        </p:spPr>
      </p:pic>
      <p:pic>
        <p:nvPicPr>
          <p:cNvPr id="44033" name="Рисунок 1" descr="Катчиев"/>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1504" y="836713"/>
            <a:ext cx="3384376" cy="463907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4" name="Rectangle 4"/>
          <p:cNvSpPr>
            <a:spLocks noChangeArrowheads="1"/>
          </p:cNvSpPr>
          <p:nvPr/>
        </p:nvSpPr>
        <p:spPr bwMode="auto">
          <a:xfrm>
            <a:off x="1793876" y="301081"/>
            <a:ext cx="4205767"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339975" algn="l"/>
              </a:tabLst>
              <a:defRPr>
                <a:solidFill>
                  <a:schemeClr val="tx1"/>
                </a:solidFill>
                <a:latin typeface="Arial" pitchFamily="34" charset="0"/>
                <a:cs typeface="Arial" pitchFamily="34" charset="0"/>
              </a:defRPr>
            </a:lvl1pPr>
            <a:lvl2pPr fontAlgn="base">
              <a:spcBef>
                <a:spcPct val="0"/>
              </a:spcBef>
              <a:spcAft>
                <a:spcPct val="0"/>
              </a:spcAft>
              <a:tabLst>
                <a:tab pos="2339975" algn="l"/>
              </a:tabLst>
              <a:defRPr>
                <a:solidFill>
                  <a:schemeClr val="tx1"/>
                </a:solidFill>
                <a:latin typeface="Arial" pitchFamily="34" charset="0"/>
                <a:cs typeface="Arial" pitchFamily="34" charset="0"/>
              </a:defRPr>
            </a:lvl2pPr>
            <a:lvl3pPr fontAlgn="base">
              <a:spcBef>
                <a:spcPct val="0"/>
              </a:spcBef>
              <a:spcAft>
                <a:spcPct val="0"/>
              </a:spcAft>
              <a:tabLst>
                <a:tab pos="2339975" algn="l"/>
              </a:tabLst>
              <a:defRPr>
                <a:solidFill>
                  <a:schemeClr val="tx1"/>
                </a:solidFill>
                <a:latin typeface="Arial" pitchFamily="34" charset="0"/>
                <a:cs typeface="Arial" pitchFamily="34" charset="0"/>
              </a:defRPr>
            </a:lvl3pPr>
            <a:lvl4pPr fontAlgn="base">
              <a:spcBef>
                <a:spcPct val="0"/>
              </a:spcBef>
              <a:spcAft>
                <a:spcPct val="0"/>
              </a:spcAft>
              <a:tabLst>
                <a:tab pos="2339975" algn="l"/>
              </a:tabLst>
              <a:defRPr>
                <a:solidFill>
                  <a:schemeClr val="tx1"/>
                </a:solidFill>
                <a:latin typeface="Arial" pitchFamily="34" charset="0"/>
                <a:cs typeface="Arial" pitchFamily="34" charset="0"/>
              </a:defRPr>
            </a:lvl4pPr>
            <a:lvl5pPr fontAlgn="base">
              <a:spcBef>
                <a:spcPct val="0"/>
              </a:spcBef>
              <a:spcAft>
                <a:spcPct val="0"/>
              </a:spcAft>
              <a:tabLst>
                <a:tab pos="2339975" algn="l"/>
              </a:tabLst>
              <a:defRPr>
                <a:solidFill>
                  <a:schemeClr val="tx1"/>
                </a:solidFill>
                <a:latin typeface="Arial" pitchFamily="34" charset="0"/>
                <a:cs typeface="Arial" pitchFamily="34" charset="0"/>
              </a:defRPr>
            </a:lvl5pPr>
            <a:lvl6pPr fontAlgn="base">
              <a:spcBef>
                <a:spcPct val="0"/>
              </a:spcBef>
              <a:spcAft>
                <a:spcPct val="0"/>
              </a:spcAft>
              <a:tabLst>
                <a:tab pos="2339975" algn="l"/>
              </a:tabLst>
              <a:defRPr>
                <a:solidFill>
                  <a:schemeClr val="tx1"/>
                </a:solidFill>
                <a:latin typeface="Arial" pitchFamily="34" charset="0"/>
                <a:cs typeface="Arial" pitchFamily="34" charset="0"/>
              </a:defRPr>
            </a:lvl6pPr>
            <a:lvl7pPr fontAlgn="base">
              <a:spcBef>
                <a:spcPct val="0"/>
              </a:spcBef>
              <a:spcAft>
                <a:spcPct val="0"/>
              </a:spcAft>
              <a:tabLst>
                <a:tab pos="2339975" algn="l"/>
              </a:tabLst>
              <a:defRPr>
                <a:solidFill>
                  <a:schemeClr val="tx1"/>
                </a:solidFill>
                <a:latin typeface="Arial" pitchFamily="34" charset="0"/>
                <a:cs typeface="Arial" pitchFamily="34" charset="0"/>
              </a:defRPr>
            </a:lvl7pPr>
            <a:lvl8pPr fontAlgn="base">
              <a:spcBef>
                <a:spcPct val="0"/>
              </a:spcBef>
              <a:spcAft>
                <a:spcPct val="0"/>
              </a:spcAft>
              <a:tabLst>
                <a:tab pos="2339975" algn="l"/>
              </a:tabLst>
              <a:defRPr>
                <a:solidFill>
                  <a:schemeClr val="tx1"/>
                </a:solidFill>
                <a:latin typeface="Arial" pitchFamily="34" charset="0"/>
                <a:cs typeface="Arial" pitchFamily="34" charset="0"/>
              </a:defRPr>
            </a:lvl8pPr>
            <a:lvl9pPr fontAlgn="base">
              <a:spcBef>
                <a:spcPct val="0"/>
              </a:spcBef>
              <a:spcAft>
                <a:spcPct val="0"/>
              </a:spcAft>
              <a:tabLst>
                <a:tab pos="2339975" algn="l"/>
              </a:tabLst>
              <a:defRPr>
                <a:solidFill>
                  <a:schemeClr val="tx1"/>
                </a:solidFill>
                <a:latin typeface="Arial" pitchFamily="34" charset="0"/>
                <a:cs typeface="Arial" pitchFamily="34" charset="0"/>
              </a:defRPr>
            </a:lvl9pPr>
          </a:lstStyle>
          <a:p>
            <a:r>
              <a:rPr lang="ru-RU" altLang="ru-RU" sz="2600" b="1">
                <a:latin typeface="Calibri" pitchFamily="34" charset="0"/>
                <a:ea typeface="Calibri" pitchFamily="34" charset="0"/>
                <a:cs typeface="Times New Roman" pitchFamily="18" charset="0"/>
              </a:rPr>
              <a:t>Катчиев Руслан Хамзатович</a:t>
            </a:r>
            <a:endParaRPr lang="ru-RU" altLang="ru-RU" sz="900"/>
          </a:p>
          <a:p>
            <a:pPr eaLnBrk="0" hangingPunct="0"/>
            <a:endParaRPr lang="ru-RU" altLang="ru-RU"/>
          </a:p>
        </p:txBody>
      </p:sp>
      <p:sp>
        <p:nvSpPr>
          <p:cNvPr id="5" name="Rectangle 5"/>
          <p:cNvSpPr>
            <a:spLocks noChangeArrowheads="1"/>
          </p:cNvSpPr>
          <p:nvPr/>
        </p:nvSpPr>
        <p:spPr bwMode="auto">
          <a:xfrm>
            <a:off x="5315475" y="703083"/>
            <a:ext cx="5345931" cy="5601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339975" algn="l"/>
              </a:tabLst>
              <a:defRPr>
                <a:solidFill>
                  <a:schemeClr val="tx1"/>
                </a:solidFill>
                <a:latin typeface="Arial" pitchFamily="34" charset="0"/>
                <a:cs typeface="Arial" pitchFamily="34" charset="0"/>
              </a:defRPr>
            </a:lvl1pPr>
            <a:lvl2pPr fontAlgn="base">
              <a:spcBef>
                <a:spcPct val="0"/>
              </a:spcBef>
              <a:spcAft>
                <a:spcPct val="0"/>
              </a:spcAft>
              <a:tabLst>
                <a:tab pos="2339975" algn="l"/>
              </a:tabLst>
              <a:defRPr>
                <a:solidFill>
                  <a:schemeClr val="tx1"/>
                </a:solidFill>
                <a:latin typeface="Arial" pitchFamily="34" charset="0"/>
                <a:cs typeface="Arial" pitchFamily="34" charset="0"/>
              </a:defRPr>
            </a:lvl2pPr>
            <a:lvl3pPr fontAlgn="base">
              <a:spcBef>
                <a:spcPct val="0"/>
              </a:spcBef>
              <a:spcAft>
                <a:spcPct val="0"/>
              </a:spcAft>
              <a:tabLst>
                <a:tab pos="2339975" algn="l"/>
              </a:tabLst>
              <a:defRPr>
                <a:solidFill>
                  <a:schemeClr val="tx1"/>
                </a:solidFill>
                <a:latin typeface="Arial" pitchFamily="34" charset="0"/>
                <a:cs typeface="Arial" pitchFamily="34" charset="0"/>
              </a:defRPr>
            </a:lvl3pPr>
            <a:lvl4pPr fontAlgn="base">
              <a:spcBef>
                <a:spcPct val="0"/>
              </a:spcBef>
              <a:spcAft>
                <a:spcPct val="0"/>
              </a:spcAft>
              <a:tabLst>
                <a:tab pos="2339975" algn="l"/>
              </a:tabLst>
              <a:defRPr>
                <a:solidFill>
                  <a:schemeClr val="tx1"/>
                </a:solidFill>
                <a:latin typeface="Arial" pitchFamily="34" charset="0"/>
                <a:cs typeface="Arial" pitchFamily="34" charset="0"/>
              </a:defRPr>
            </a:lvl4pPr>
            <a:lvl5pPr fontAlgn="base">
              <a:spcBef>
                <a:spcPct val="0"/>
              </a:spcBef>
              <a:spcAft>
                <a:spcPct val="0"/>
              </a:spcAft>
              <a:tabLst>
                <a:tab pos="2339975" algn="l"/>
              </a:tabLst>
              <a:defRPr>
                <a:solidFill>
                  <a:schemeClr val="tx1"/>
                </a:solidFill>
                <a:latin typeface="Arial" pitchFamily="34" charset="0"/>
                <a:cs typeface="Arial" pitchFamily="34" charset="0"/>
              </a:defRPr>
            </a:lvl5pPr>
            <a:lvl6pPr fontAlgn="base">
              <a:spcBef>
                <a:spcPct val="0"/>
              </a:spcBef>
              <a:spcAft>
                <a:spcPct val="0"/>
              </a:spcAft>
              <a:tabLst>
                <a:tab pos="2339975" algn="l"/>
              </a:tabLst>
              <a:defRPr>
                <a:solidFill>
                  <a:schemeClr val="tx1"/>
                </a:solidFill>
                <a:latin typeface="Arial" pitchFamily="34" charset="0"/>
                <a:cs typeface="Arial" pitchFamily="34" charset="0"/>
              </a:defRPr>
            </a:lvl6pPr>
            <a:lvl7pPr fontAlgn="base">
              <a:spcBef>
                <a:spcPct val="0"/>
              </a:spcBef>
              <a:spcAft>
                <a:spcPct val="0"/>
              </a:spcAft>
              <a:tabLst>
                <a:tab pos="2339975" algn="l"/>
              </a:tabLst>
              <a:defRPr>
                <a:solidFill>
                  <a:schemeClr val="tx1"/>
                </a:solidFill>
                <a:latin typeface="Arial" pitchFamily="34" charset="0"/>
                <a:cs typeface="Arial" pitchFamily="34" charset="0"/>
              </a:defRPr>
            </a:lvl7pPr>
            <a:lvl8pPr fontAlgn="base">
              <a:spcBef>
                <a:spcPct val="0"/>
              </a:spcBef>
              <a:spcAft>
                <a:spcPct val="0"/>
              </a:spcAft>
              <a:tabLst>
                <a:tab pos="2339975" algn="l"/>
              </a:tabLst>
              <a:defRPr>
                <a:solidFill>
                  <a:schemeClr val="tx1"/>
                </a:solidFill>
                <a:latin typeface="Arial" pitchFamily="34" charset="0"/>
                <a:cs typeface="Arial" pitchFamily="34" charset="0"/>
              </a:defRPr>
            </a:lvl8pPr>
            <a:lvl9pPr fontAlgn="base">
              <a:spcBef>
                <a:spcPct val="0"/>
              </a:spcBef>
              <a:spcAft>
                <a:spcPct val="0"/>
              </a:spcAft>
              <a:tabLst>
                <a:tab pos="2339975" algn="l"/>
              </a:tabLst>
              <a:defRPr>
                <a:solidFill>
                  <a:schemeClr val="tx1"/>
                </a:solidFill>
                <a:latin typeface="Arial" pitchFamily="34" charset="0"/>
                <a:cs typeface="Arial" pitchFamily="34" charset="0"/>
              </a:defRPr>
            </a:lvl9pPr>
          </a:lstStyle>
          <a:p>
            <a:r>
              <a:rPr lang="ru-RU" altLang="ru-RU" sz="2200" dirty="0">
                <a:latin typeface="Calibri" pitchFamily="34" charset="0"/>
                <a:ea typeface="Calibri" pitchFamily="34" charset="0"/>
                <a:cs typeface="Times New Roman" pitchFamily="18" charset="0"/>
              </a:rPr>
              <a:t>  </a:t>
            </a:r>
            <a:r>
              <a:rPr lang="ru-RU" altLang="ru-RU" sz="1200" dirty="0">
                <a:latin typeface="Calibri" pitchFamily="34" charset="0"/>
                <a:ea typeface="Calibri" pitchFamily="34" charset="0"/>
                <a:cs typeface="Times New Roman" pitchFamily="18" charset="0"/>
              </a:rPr>
              <a:t>Любого мальчишку с детских учат быть смелым и справедливым, уметь постоять за себя, защищать свою семью, отечество и многому другому. Однако не стоит забывать, главным примером для ребенка остается его отец. Чтобы суметь защитить свою родину, нужно пройти армию, это является одним из первых шагов к становлению истинным защитником своей страны.</a:t>
            </a:r>
            <a:endParaRPr lang="ru-RU" altLang="ru-RU" sz="1200" dirty="0"/>
          </a:p>
          <a:p>
            <a:pPr eaLnBrk="0" hangingPunct="0"/>
            <a:r>
              <a:rPr lang="ru-RU" altLang="ru-RU" sz="1200" dirty="0">
                <a:latin typeface="Calibri" pitchFamily="34" charset="0"/>
                <a:ea typeface="Calibri" pitchFamily="34" charset="0"/>
                <a:cs typeface="Times New Roman" pitchFamily="18" charset="0"/>
              </a:rPr>
              <a:t>                    Мой отец, </a:t>
            </a:r>
            <a:r>
              <a:rPr lang="ru-RU" altLang="ru-RU" sz="1200" dirty="0" err="1">
                <a:latin typeface="Calibri" pitchFamily="34" charset="0"/>
                <a:ea typeface="Calibri" pitchFamily="34" charset="0"/>
                <a:cs typeface="Times New Roman" pitchFamily="18" charset="0"/>
              </a:rPr>
              <a:t>Катчиев</a:t>
            </a:r>
            <a:r>
              <a:rPr lang="ru-RU" altLang="ru-RU" sz="1200" dirty="0">
                <a:latin typeface="Calibri" pitchFamily="34" charset="0"/>
                <a:ea typeface="Calibri" pitchFamily="34" charset="0"/>
                <a:cs typeface="Times New Roman" pitchFamily="18" charset="0"/>
              </a:rPr>
              <a:t> Руслан </a:t>
            </a:r>
            <a:r>
              <a:rPr lang="ru-RU" altLang="ru-RU" sz="1200" dirty="0" err="1">
                <a:latin typeface="Calibri" pitchFamily="34" charset="0"/>
                <a:ea typeface="Calibri" pitchFamily="34" charset="0"/>
                <a:cs typeface="Times New Roman" pitchFamily="18" charset="0"/>
              </a:rPr>
              <a:t>Хамзатович</a:t>
            </a:r>
            <a:r>
              <a:rPr lang="ru-RU" altLang="ru-RU" sz="1200" dirty="0">
                <a:latin typeface="Calibri" pitchFamily="34" charset="0"/>
                <a:ea typeface="Calibri" pitchFamily="34" charset="0"/>
                <a:cs typeface="Times New Roman" pitchFamily="18" charset="0"/>
              </a:rPr>
              <a:t>, служил в железнодорожных войсках. Один день сильно отличался от остальных дней в армии моего отца. Всё начиналось как обычно, ранний подъем, зарядка, водные процедуры и прочее. Дошло время, до распределения и он выехал с друзьями  на задание. В тот день они работали рядом с железной дорогой.  Вдруг они с товарищами услышали детский плач и крики. Когда они подошли к тому месту, то увидели маленького мальчика. На вид ему было лет пять, не больше, а рядом с ним двое его друзей постарше. И вдруг они заметили небольшую красную лужу. Оказалось, что эти ребята игрались на дороге, самый маленький случайно упал и разбил голову. Увидев всю эту картину, они  быстро оказали первую помощь и отвели его в медпункт.  На протяжении всего времени они поддерживали его  и успокаивали остальных. Ближе к вечеру они отвезли их домой. На следующий день в часть пришли родные этого мальчика и на построении перед обедом, мой отец и его товарищи получили благодарственное письмо. После этого тот мальчик был для моего отца и его товарищей, как сын полка.</a:t>
            </a:r>
            <a:endParaRPr lang="ru-RU" altLang="ru-RU" sz="1200" dirty="0"/>
          </a:p>
          <a:p>
            <a:pPr eaLnBrk="0" hangingPunct="0"/>
            <a:r>
              <a:rPr lang="ru-RU" altLang="ru-RU" sz="1200" dirty="0">
                <a:latin typeface="Calibri" pitchFamily="34" charset="0"/>
                <a:ea typeface="Calibri" pitchFamily="34" charset="0"/>
                <a:cs typeface="Times New Roman" pitchFamily="18" charset="0"/>
              </a:rPr>
              <a:t>Мой отец действительно является моим личным эталоном и героем. Он трудолюбив, спокоен и в меру строг. Сложно увидеть его дома, сидящего без дела. Таким его воспитали в семье, а армия дала свою корректировку. К большому счастью над нами сейчас чистое и мирное небо. Конечно, в любое время свои проблемы, но ничто не сравнится с ужасом войны. Нужно помнить, что родина у нас одна, что ее нужно беречь, что ее нужно защищать, а настоящий солдат сделает все ради защиты мирного неба над головой. Для того чтобы из глаз матерей и детей лились только слезы счастья.</a:t>
            </a:r>
            <a:endParaRPr lang="ru-RU" altLang="ru-RU" sz="1200" dirty="0"/>
          </a:p>
        </p:txBody>
      </p:sp>
    </p:spTree>
    <p:extLst>
      <p:ext uri="{BB962C8B-B14F-4D97-AF65-F5344CB8AC3E}">
        <p14:creationId xmlns:p14="http://schemas.microsoft.com/office/powerpoint/2010/main" val="41062167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3370" y="36189"/>
            <a:ext cx="9134631" cy="6858000"/>
          </a:xfrm>
          <a:prstGeom prst="rect">
            <a:avLst/>
          </a:prstGeom>
        </p:spPr>
      </p:pic>
      <p:pic>
        <p:nvPicPr>
          <p:cNvPr id="45057" name="Рисунок 1" descr="IMG-20180215-WA004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5520" y="486172"/>
            <a:ext cx="3560408" cy="53911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4" name="Rectangle 4"/>
          <p:cNvSpPr>
            <a:spLocks noChangeArrowheads="1"/>
          </p:cNvSpPr>
          <p:nvPr/>
        </p:nvSpPr>
        <p:spPr bwMode="auto">
          <a:xfrm>
            <a:off x="5735960" y="98049"/>
            <a:ext cx="4860032" cy="6555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339975" algn="l"/>
              </a:tabLst>
              <a:defRPr>
                <a:solidFill>
                  <a:schemeClr val="tx1"/>
                </a:solidFill>
                <a:latin typeface="Arial" pitchFamily="34" charset="0"/>
                <a:cs typeface="Arial" pitchFamily="34" charset="0"/>
              </a:defRPr>
            </a:lvl1pPr>
            <a:lvl2pPr fontAlgn="base">
              <a:spcBef>
                <a:spcPct val="0"/>
              </a:spcBef>
              <a:spcAft>
                <a:spcPct val="0"/>
              </a:spcAft>
              <a:tabLst>
                <a:tab pos="2339975" algn="l"/>
              </a:tabLst>
              <a:defRPr>
                <a:solidFill>
                  <a:schemeClr val="tx1"/>
                </a:solidFill>
                <a:latin typeface="Arial" pitchFamily="34" charset="0"/>
                <a:cs typeface="Arial" pitchFamily="34" charset="0"/>
              </a:defRPr>
            </a:lvl2pPr>
            <a:lvl3pPr fontAlgn="base">
              <a:spcBef>
                <a:spcPct val="0"/>
              </a:spcBef>
              <a:spcAft>
                <a:spcPct val="0"/>
              </a:spcAft>
              <a:tabLst>
                <a:tab pos="2339975" algn="l"/>
              </a:tabLst>
              <a:defRPr>
                <a:solidFill>
                  <a:schemeClr val="tx1"/>
                </a:solidFill>
                <a:latin typeface="Arial" pitchFamily="34" charset="0"/>
                <a:cs typeface="Arial" pitchFamily="34" charset="0"/>
              </a:defRPr>
            </a:lvl3pPr>
            <a:lvl4pPr fontAlgn="base">
              <a:spcBef>
                <a:spcPct val="0"/>
              </a:spcBef>
              <a:spcAft>
                <a:spcPct val="0"/>
              </a:spcAft>
              <a:tabLst>
                <a:tab pos="2339975" algn="l"/>
              </a:tabLst>
              <a:defRPr>
                <a:solidFill>
                  <a:schemeClr val="tx1"/>
                </a:solidFill>
                <a:latin typeface="Arial" pitchFamily="34" charset="0"/>
                <a:cs typeface="Arial" pitchFamily="34" charset="0"/>
              </a:defRPr>
            </a:lvl4pPr>
            <a:lvl5pPr fontAlgn="base">
              <a:spcBef>
                <a:spcPct val="0"/>
              </a:spcBef>
              <a:spcAft>
                <a:spcPct val="0"/>
              </a:spcAft>
              <a:tabLst>
                <a:tab pos="2339975" algn="l"/>
              </a:tabLst>
              <a:defRPr>
                <a:solidFill>
                  <a:schemeClr val="tx1"/>
                </a:solidFill>
                <a:latin typeface="Arial" pitchFamily="34" charset="0"/>
                <a:cs typeface="Arial" pitchFamily="34" charset="0"/>
              </a:defRPr>
            </a:lvl5pPr>
            <a:lvl6pPr fontAlgn="base">
              <a:spcBef>
                <a:spcPct val="0"/>
              </a:spcBef>
              <a:spcAft>
                <a:spcPct val="0"/>
              </a:spcAft>
              <a:tabLst>
                <a:tab pos="2339975" algn="l"/>
              </a:tabLst>
              <a:defRPr>
                <a:solidFill>
                  <a:schemeClr val="tx1"/>
                </a:solidFill>
                <a:latin typeface="Arial" pitchFamily="34" charset="0"/>
                <a:cs typeface="Arial" pitchFamily="34" charset="0"/>
              </a:defRPr>
            </a:lvl6pPr>
            <a:lvl7pPr fontAlgn="base">
              <a:spcBef>
                <a:spcPct val="0"/>
              </a:spcBef>
              <a:spcAft>
                <a:spcPct val="0"/>
              </a:spcAft>
              <a:tabLst>
                <a:tab pos="2339975" algn="l"/>
              </a:tabLst>
              <a:defRPr>
                <a:solidFill>
                  <a:schemeClr val="tx1"/>
                </a:solidFill>
                <a:latin typeface="Arial" pitchFamily="34" charset="0"/>
                <a:cs typeface="Arial" pitchFamily="34" charset="0"/>
              </a:defRPr>
            </a:lvl7pPr>
            <a:lvl8pPr fontAlgn="base">
              <a:spcBef>
                <a:spcPct val="0"/>
              </a:spcBef>
              <a:spcAft>
                <a:spcPct val="0"/>
              </a:spcAft>
              <a:tabLst>
                <a:tab pos="2339975" algn="l"/>
              </a:tabLst>
              <a:defRPr>
                <a:solidFill>
                  <a:schemeClr val="tx1"/>
                </a:solidFill>
                <a:latin typeface="Arial" pitchFamily="34" charset="0"/>
                <a:cs typeface="Arial" pitchFamily="34" charset="0"/>
              </a:defRPr>
            </a:lvl8pPr>
            <a:lvl9pPr fontAlgn="base">
              <a:spcBef>
                <a:spcPct val="0"/>
              </a:spcBef>
              <a:spcAft>
                <a:spcPct val="0"/>
              </a:spcAft>
              <a:tabLst>
                <a:tab pos="2339975" algn="l"/>
              </a:tabLst>
              <a:defRPr>
                <a:solidFill>
                  <a:schemeClr val="tx1"/>
                </a:solidFill>
                <a:latin typeface="Arial" pitchFamily="34" charset="0"/>
                <a:cs typeface="Arial" pitchFamily="34" charset="0"/>
              </a:defRPr>
            </a:lvl9pPr>
          </a:lstStyle>
          <a:p>
            <a:r>
              <a:rPr lang="ru-RU" altLang="ru-RU" sz="1000" b="1" dirty="0">
                <a:latin typeface="Times New Roman" pitchFamily="18" charset="0"/>
                <a:ea typeface="Calibri" pitchFamily="34" charset="0"/>
                <a:cs typeface="Times New Roman" pitchFamily="18" charset="0"/>
              </a:rPr>
              <a:t>                           </a:t>
            </a:r>
            <a:r>
              <a:rPr lang="ru-RU" altLang="ru-RU" sz="1200" b="1" dirty="0" err="1">
                <a:latin typeface="Times New Roman" pitchFamily="18" charset="0"/>
                <a:ea typeface="Calibri" pitchFamily="34" charset="0"/>
                <a:cs typeface="Times New Roman" pitchFamily="18" charset="0"/>
              </a:rPr>
              <a:t>Койчуев</a:t>
            </a:r>
            <a:r>
              <a:rPr lang="ru-RU" altLang="ru-RU" sz="1200" b="1" dirty="0">
                <a:latin typeface="Times New Roman" pitchFamily="18" charset="0"/>
                <a:ea typeface="Calibri" pitchFamily="34" charset="0"/>
                <a:cs typeface="Times New Roman" pitchFamily="18" charset="0"/>
              </a:rPr>
              <a:t> </a:t>
            </a:r>
            <a:r>
              <a:rPr lang="ru-RU" altLang="ru-RU" sz="1200" b="1" dirty="0" err="1">
                <a:latin typeface="Times New Roman" pitchFamily="18" charset="0"/>
                <a:ea typeface="Calibri" pitchFamily="34" charset="0"/>
                <a:cs typeface="Times New Roman" pitchFamily="18" charset="0"/>
              </a:rPr>
              <a:t>Таулан</a:t>
            </a:r>
            <a:r>
              <a:rPr lang="ru-RU" altLang="ru-RU" sz="1200" dirty="0">
                <a:latin typeface="Times New Roman" pitchFamily="18" charset="0"/>
                <a:ea typeface="Calibri" pitchFamily="34" charset="0"/>
                <a:cs typeface="Times New Roman" pitchFamily="18" charset="0"/>
              </a:rPr>
              <a:t> </a:t>
            </a:r>
            <a:endParaRPr lang="ru-RU" altLang="ru-RU" sz="1200" dirty="0"/>
          </a:p>
          <a:p>
            <a:pPr eaLnBrk="0" hangingPunct="0"/>
            <a:r>
              <a:rPr lang="ru-RU" altLang="ru-RU" sz="1200" dirty="0">
                <a:latin typeface="Calibri" pitchFamily="34" charset="0"/>
                <a:ea typeface="Calibri" pitchFamily="34" charset="0"/>
                <a:cs typeface="Times New Roman" pitchFamily="18" charset="0"/>
              </a:rPr>
              <a:t>             Как и у всех курсантов в военно-воздушной академии, у моего брата </a:t>
            </a:r>
            <a:r>
              <a:rPr lang="ru-RU" altLang="ru-RU" sz="1200" dirty="0" err="1">
                <a:latin typeface="Calibri" pitchFamily="34" charset="0"/>
                <a:ea typeface="Calibri" pitchFamily="34" charset="0"/>
                <a:cs typeface="Times New Roman" pitchFamily="18" charset="0"/>
              </a:rPr>
              <a:t>Койчуева</a:t>
            </a:r>
            <a:r>
              <a:rPr lang="ru-RU" altLang="ru-RU" sz="1200" dirty="0">
                <a:latin typeface="Calibri" pitchFamily="34" charset="0"/>
                <a:ea typeface="Calibri" pitchFamily="34" charset="0"/>
                <a:cs typeface="Times New Roman" pitchFamily="18" charset="0"/>
              </a:rPr>
              <a:t> </a:t>
            </a:r>
            <a:r>
              <a:rPr lang="ru-RU" altLang="ru-RU" sz="1200" dirty="0" err="1">
                <a:latin typeface="Calibri" pitchFamily="34" charset="0"/>
                <a:ea typeface="Calibri" pitchFamily="34" charset="0"/>
                <a:cs typeface="Times New Roman" pitchFamily="18" charset="0"/>
              </a:rPr>
              <a:t>Таулана</a:t>
            </a:r>
            <a:r>
              <a:rPr lang="ru-RU" altLang="ru-RU" sz="1200" dirty="0">
                <a:latin typeface="Calibri" pitchFamily="34" charset="0"/>
                <a:ea typeface="Calibri" pitchFamily="34" charset="0"/>
                <a:cs typeface="Times New Roman" pitchFamily="18" charset="0"/>
              </a:rPr>
              <a:t> был жесткий график. В шесть часов утра у курсантов подъём. После подъёма где-то минут 40 у курсантов на физическую зарядку. Полчаса даётся учащимся для умывания, после следует утренний осмотр. Нужен он для просмотра внешнего вида курсанта, опрятность всегда и везде нужна. Примерно в восемь часов утра курсанты завтракают. С девяти часов начинаются занятия по предметам обучения. Кроме программ обычного обучения также присутствуют военные предметы: тактика, РХБ защита, топография, строевая подготовка, огневая, уставы, в большом количестве физическая подготовка.</a:t>
            </a:r>
            <a:endParaRPr lang="ru-RU" altLang="ru-RU" sz="1200" dirty="0"/>
          </a:p>
          <a:p>
            <a:pPr eaLnBrk="0" hangingPunct="0"/>
            <a:r>
              <a:rPr lang="ru-RU" altLang="ru-RU" sz="1200" dirty="0">
                <a:latin typeface="Calibri" pitchFamily="34" charset="0"/>
                <a:ea typeface="Calibri" pitchFamily="34" charset="0"/>
                <a:cs typeface="Times New Roman" pitchFamily="18" charset="0"/>
              </a:rPr>
              <a:t>           В один из таких дней, после учебного дня, в четыре часа, у курсантов был инструктаж. Он проходил у коменданта военного городка. После того как они пришли на инструктаж </a:t>
            </a:r>
            <a:r>
              <a:rPr lang="ru-RU" altLang="ru-RU" sz="1200" dirty="0" err="1">
                <a:latin typeface="Calibri" pitchFamily="34" charset="0"/>
                <a:ea typeface="Calibri" pitchFamily="34" charset="0"/>
                <a:cs typeface="Times New Roman" pitchFamily="18" charset="0"/>
              </a:rPr>
              <a:t>патруля,он</a:t>
            </a:r>
            <a:r>
              <a:rPr lang="ru-RU" altLang="ru-RU" sz="1200" dirty="0">
                <a:latin typeface="Calibri" pitchFamily="34" charset="0"/>
                <a:ea typeface="Calibri" pitchFamily="34" charset="0"/>
                <a:cs typeface="Times New Roman" pitchFamily="18" charset="0"/>
              </a:rPr>
              <a:t> обратил особое внимание на то, что со стороны Краснознаменной улицы, в военном училище шел ремонт учебного корпуса. Там был открыт один забор для проезда техники, сам комендант же обратил внимание на то, что там могут пройти посторонние люди. Было уже темно, зимнее время, находясь на маршруте, мой брат и его товарищ решили осмотреть место, где проходил ремонт. Так как было темно, к тому же была метель, видимость была плохая, они в темноте заметили какое-то движение. Оказалось на территорию городка проник человек, что строго запрещено. </a:t>
            </a:r>
            <a:r>
              <a:rPr lang="ru-RU" altLang="ru-RU" sz="1200" dirty="0" err="1">
                <a:latin typeface="Calibri" pitchFamily="34" charset="0"/>
                <a:ea typeface="Calibri" pitchFamily="34" charset="0"/>
                <a:cs typeface="Times New Roman" pitchFamily="18" charset="0"/>
              </a:rPr>
              <a:t>Таулансо</a:t>
            </a:r>
            <a:r>
              <a:rPr lang="ru-RU" altLang="ru-RU" sz="1200" dirty="0">
                <a:latin typeface="Calibri" pitchFamily="34" charset="0"/>
                <a:ea typeface="Calibri" pitchFamily="34" charset="0"/>
                <a:cs typeface="Times New Roman" pitchFamily="18" charset="0"/>
              </a:rPr>
              <a:t> своим товарищем задержали его. Доложив об этом коменданту военного городка, они продолжили свой наряд. Утром следующего дня комендант позвал их к себе и поблагодарил за проявленную бдительность и принесение службы. Он походатайствовал начальнику академии об их поощрении. После чего на построение, начальник академии объявил благодарность за принесение службы в наряде патруля.</a:t>
            </a:r>
            <a:endParaRPr lang="ru-RU" altLang="ru-RU" sz="1200" dirty="0"/>
          </a:p>
          <a:p>
            <a:pPr eaLnBrk="0" hangingPunct="0"/>
            <a:r>
              <a:rPr lang="ru-RU" altLang="ru-RU" sz="1200" dirty="0">
                <a:latin typeface="Calibri" pitchFamily="34" charset="0"/>
                <a:ea typeface="Calibri" pitchFamily="34" charset="0"/>
                <a:cs typeface="Times New Roman" pitchFamily="18" charset="0"/>
              </a:rPr>
              <a:t>“Жизнь курсанта очень многообразна и полна яркими событиями, которые кардинально отличаются от обычной студенческой жизни. Годы службы в академии нельзя описать на бумаге, нельзя рассказать это нужно почувствовать и проникнуться самому. Военные бывшими никогда не бывают.”-так говорит мой брат.</a:t>
            </a:r>
            <a:endParaRPr lang="ru-RU" altLang="ru-RU" sz="1200" dirty="0"/>
          </a:p>
        </p:txBody>
      </p:sp>
    </p:spTree>
    <p:extLst>
      <p:ext uri="{BB962C8B-B14F-4D97-AF65-F5344CB8AC3E}">
        <p14:creationId xmlns:p14="http://schemas.microsoft.com/office/powerpoint/2010/main" val="15008506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1545" y="23267"/>
            <a:ext cx="9134631" cy="6858000"/>
          </a:xfrm>
          <a:prstGeom prst="rect">
            <a:avLst/>
          </a:prstGeom>
        </p:spPr>
      </p:pic>
      <p:sp>
        <p:nvSpPr>
          <p:cNvPr id="4" name="Rectangle 2"/>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339975" algn="l"/>
              </a:tabLst>
              <a:defRPr>
                <a:solidFill>
                  <a:schemeClr val="tx1"/>
                </a:solidFill>
                <a:latin typeface="Arial" pitchFamily="34" charset="0"/>
                <a:cs typeface="Arial" pitchFamily="34" charset="0"/>
              </a:defRPr>
            </a:lvl1pPr>
            <a:lvl2pPr fontAlgn="base">
              <a:spcBef>
                <a:spcPct val="0"/>
              </a:spcBef>
              <a:spcAft>
                <a:spcPct val="0"/>
              </a:spcAft>
              <a:tabLst>
                <a:tab pos="2339975" algn="l"/>
              </a:tabLst>
              <a:defRPr>
                <a:solidFill>
                  <a:schemeClr val="tx1"/>
                </a:solidFill>
                <a:latin typeface="Arial" pitchFamily="34" charset="0"/>
                <a:cs typeface="Arial" pitchFamily="34" charset="0"/>
              </a:defRPr>
            </a:lvl2pPr>
            <a:lvl3pPr fontAlgn="base">
              <a:spcBef>
                <a:spcPct val="0"/>
              </a:spcBef>
              <a:spcAft>
                <a:spcPct val="0"/>
              </a:spcAft>
              <a:tabLst>
                <a:tab pos="2339975" algn="l"/>
              </a:tabLst>
              <a:defRPr>
                <a:solidFill>
                  <a:schemeClr val="tx1"/>
                </a:solidFill>
                <a:latin typeface="Arial" pitchFamily="34" charset="0"/>
                <a:cs typeface="Arial" pitchFamily="34" charset="0"/>
              </a:defRPr>
            </a:lvl3pPr>
            <a:lvl4pPr fontAlgn="base">
              <a:spcBef>
                <a:spcPct val="0"/>
              </a:spcBef>
              <a:spcAft>
                <a:spcPct val="0"/>
              </a:spcAft>
              <a:tabLst>
                <a:tab pos="2339975" algn="l"/>
              </a:tabLst>
              <a:defRPr>
                <a:solidFill>
                  <a:schemeClr val="tx1"/>
                </a:solidFill>
                <a:latin typeface="Arial" pitchFamily="34" charset="0"/>
                <a:cs typeface="Arial" pitchFamily="34" charset="0"/>
              </a:defRPr>
            </a:lvl4pPr>
            <a:lvl5pPr fontAlgn="base">
              <a:spcBef>
                <a:spcPct val="0"/>
              </a:spcBef>
              <a:spcAft>
                <a:spcPct val="0"/>
              </a:spcAft>
              <a:tabLst>
                <a:tab pos="2339975" algn="l"/>
              </a:tabLst>
              <a:defRPr>
                <a:solidFill>
                  <a:schemeClr val="tx1"/>
                </a:solidFill>
                <a:latin typeface="Arial" pitchFamily="34" charset="0"/>
                <a:cs typeface="Arial" pitchFamily="34" charset="0"/>
              </a:defRPr>
            </a:lvl5pPr>
            <a:lvl6pPr fontAlgn="base">
              <a:spcBef>
                <a:spcPct val="0"/>
              </a:spcBef>
              <a:spcAft>
                <a:spcPct val="0"/>
              </a:spcAft>
              <a:tabLst>
                <a:tab pos="2339975" algn="l"/>
              </a:tabLst>
              <a:defRPr>
                <a:solidFill>
                  <a:schemeClr val="tx1"/>
                </a:solidFill>
                <a:latin typeface="Arial" pitchFamily="34" charset="0"/>
                <a:cs typeface="Arial" pitchFamily="34" charset="0"/>
              </a:defRPr>
            </a:lvl6pPr>
            <a:lvl7pPr fontAlgn="base">
              <a:spcBef>
                <a:spcPct val="0"/>
              </a:spcBef>
              <a:spcAft>
                <a:spcPct val="0"/>
              </a:spcAft>
              <a:tabLst>
                <a:tab pos="2339975" algn="l"/>
              </a:tabLst>
              <a:defRPr>
                <a:solidFill>
                  <a:schemeClr val="tx1"/>
                </a:solidFill>
                <a:latin typeface="Arial" pitchFamily="34" charset="0"/>
                <a:cs typeface="Arial" pitchFamily="34" charset="0"/>
              </a:defRPr>
            </a:lvl7pPr>
            <a:lvl8pPr fontAlgn="base">
              <a:spcBef>
                <a:spcPct val="0"/>
              </a:spcBef>
              <a:spcAft>
                <a:spcPct val="0"/>
              </a:spcAft>
              <a:tabLst>
                <a:tab pos="2339975" algn="l"/>
              </a:tabLst>
              <a:defRPr>
                <a:solidFill>
                  <a:schemeClr val="tx1"/>
                </a:solidFill>
                <a:latin typeface="Arial" pitchFamily="34" charset="0"/>
                <a:cs typeface="Arial" pitchFamily="34" charset="0"/>
              </a:defRPr>
            </a:lvl8pPr>
            <a:lvl9pPr fontAlgn="base">
              <a:spcBef>
                <a:spcPct val="0"/>
              </a:spcBef>
              <a:spcAft>
                <a:spcPct val="0"/>
              </a:spcAft>
              <a:tabLst>
                <a:tab pos="2339975" algn="l"/>
              </a:tabLst>
              <a:defRPr>
                <a:solidFill>
                  <a:schemeClr val="tx1"/>
                </a:solidFill>
                <a:latin typeface="Arial" pitchFamily="34" charset="0"/>
                <a:cs typeface="Arial" pitchFamily="34" charset="0"/>
              </a:defRPr>
            </a:lvl9pPr>
          </a:lstStyle>
          <a:p>
            <a:endParaRPr lang="ru-RU" altLang="ru-RU"/>
          </a:p>
        </p:txBody>
      </p:sp>
      <p:pic>
        <p:nvPicPr>
          <p:cNvPr id="62465" name="Рисунок 1" descr="IMG-20180216-WA0129[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512" y="228600"/>
            <a:ext cx="3744416" cy="616225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5787752" y="167155"/>
            <a:ext cx="4860032" cy="5847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339975" algn="l"/>
              </a:tabLst>
              <a:defRPr>
                <a:solidFill>
                  <a:schemeClr val="tx1"/>
                </a:solidFill>
                <a:latin typeface="Arial" pitchFamily="34" charset="0"/>
                <a:cs typeface="Arial" pitchFamily="34" charset="0"/>
              </a:defRPr>
            </a:lvl1pPr>
            <a:lvl2pPr fontAlgn="base">
              <a:spcBef>
                <a:spcPct val="0"/>
              </a:spcBef>
              <a:spcAft>
                <a:spcPct val="0"/>
              </a:spcAft>
              <a:tabLst>
                <a:tab pos="2339975" algn="l"/>
              </a:tabLst>
              <a:defRPr>
                <a:solidFill>
                  <a:schemeClr val="tx1"/>
                </a:solidFill>
                <a:latin typeface="Arial" pitchFamily="34" charset="0"/>
                <a:cs typeface="Arial" pitchFamily="34" charset="0"/>
              </a:defRPr>
            </a:lvl2pPr>
            <a:lvl3pPr fontAlgn="base">
              <a:spcBef>
                <a:spcPct val="0"/>
              </a:spcBef>
              <a:spcAft>
                <a:spcPct val="0"/>
              </a:spcAft>
              <a:tabLst>
                <a:tab pos="2339975" algn="l"/>
              </a:tabLst>
              <a:defRPr>
                <a:solidFill>
                  <a:schemeClr val="tx1"/>
                </a:solidFill>
                <a:latin typeface="Arial" pitchFamily="34" charset="0"/>
                <a:cs typeface="Arial" pitchFamily="34" charset="0"/>
              </a:defRPr>
            </a:lvl3pPr>
            <a:lvl4pPr fontAlgn="base">
              <a:spcBef>
                <a:spcPct val="0"/>
              </a:spcBef>
              <a:spcAft>
                <a:spcPct val="0"/>
              </a:spcAft>
              <a:tabLst>
                <a:tab pos="2339975" algn="l"/>
              </a:tabLst>
              <a:defRPr>
                <a:solidFill>
                  <a:schemeClr val="tx1"/>
                </a:solidFill>
                <a:latin typeface="Arial" pitchFamily="34" charset="0"/>
                <a:cs typeface="Arial" pitchFamily="34" charset="0"/>
              </a:defRPr>
            </a:lvl4pPr>
            <a:lvl5pPr fontAlgn="base">
              <a:spcBef>
                <a:spcPct val="0"/>
              </a:spcBef>
              <a:spcAft>
                <a:spcPct val="0"/>
              </a:spcAft>
              <a:tabLst>
                <a:tab pos="2339975" algn="l"/>
              </a:tabLst>
              <a:defRPr>
                <a:solidFill>
                  <a:schemeClr val="tx1"/>
                </a:solidFill>
                <a:latin typeface="Arial" pitchFamily="34" charset="0"/>
                <a:cs typeface="Arial" pitchFamily="34" charset="0"/>
              </a:defRPr>
            </a:lvl5pPr>
            <a:lvl6pPr fontAlgn="base">
              <a:spcBef>
                <a:spcPct val="0"/>
              </a:spcBef>
              <a:spcAft>
                <a:spcPct val="0"/>
              </a:spcAft>
              <a:tabLst>
                <a:tab pos="2339975" algn="l"/>
              </a:tabLst>
              <a:defRPr>
                <a:solidFill>
                  <a:schemeClr val="tx1"/>
                </a:solidFill>
                <a:latin typeface="Arial" pitchFamily="34" charset="0"/>
                <a:cs typeface="Arial" pitchFamily="34" charset="0"/>
              </a:defRPr>
            </a:lvl6pPr>
            <a:lvl7pPr fontAlgn="base">
              <a:spcBef>
                <a:spcPct val="0"/>
              </a:spcBef>
              <a:spcAft>
                <a:spcPct val="0"/>
              </a:spcAft>
              <a:tabLst>
                <a:tab pos="2339975" algn="l"/>
              </a:tabLst>
              <a:defRPr>
                <a:solidFill>
                  <a:schemeClr val="tx1"/>
                </a:solidFill>
                <a:latin typeface="Arial" pitchFamily="34" charset="0"/>
                <a:cs typeface="Arial" pitchFamily="34" charset="0"/>
              </a:defRPr>
            </a:lvl7pPr>
            <a:lvl8pPr fontAlgn="base">
              <a:spcBef>
                <a:spcPct val="0"/>
              </a:spcBef>
              <a:spcAft>
                <a:spcPct val="0"/>
              </a:spcAft>
              <a:tabLst>
                <a:tab pos="2339975" algn="l"/>
              </a:tabLst>
              <a:defRPr>
                <a:solidFill>
                  <a:schemeClr val="tx1"/>
                </a:solidFill>
                <a:latin typeface="Arial" pitchFamily="34" charset="0"/>
                <a:cs typeface="Arial" pitchFamily="34" charset="0"/>
              </a:defRPr>
            </a:lvl8pPr>
            <a:lvl9pPr fontAlgn="base">
              <a:spcBef>
                <a:spcPct val="0"/>
              </a:spcBef>
              <a:spcAft>
                <a:spcPct val="0"/>
              </a:spcAft>
              <a:tabLst>
                <a:tab pos="2339975" algn="l"/>
              </a:tabLst>
              <a:defRPr>
                <a:solidFill>
                  <a:schemeClr val="tx1"/>
                </a:solidFill>
                <a:latin typeface="Arial" pitchFamily="34" charset="0"/>
                <a:cs typeface="Arial" pitchFamily="34" charset="0"/>
              </a:defRPr>
            </a:lvl9pPr>
          </a:lstStyle>
          <a:p>
            <a:endParaRPr lang="ru-RU" altLang="ru-RU" sz="1100" b="1" dirty="0">
              <a:latin typeface="Times New Roman" pitchFamily="18" charset="0"/>
              <a:ea typeface="Calibri" pitchFamily="34" charset="0"/>
              <a:cs typeface="Times New Roman" pitchFamily="18" charset="0"/>
            </a:endParaRPr>
          </a:p>
          <a:p>
            <a:endParaRPr lang="ru-RU" altLang="ru-RU" sz="1100" b="1" dirty="0">
              <a:latin typeface="Times New Roman" pitchFamily="18" charset="0"/>
              <a:ea typeface="Calibri" pitchFamily="34" charset="0"/>
              <a:cs typeface="Times New Roman" pitchFamily="18" charset="0"/>
            </a:endParaRPr>
          </a:p>
          <a:p>
            <a:r>
              <a:rPr lang="ru-RU" altLang="ru-RU" sz="1100" b="1" dirty="0">
                <a:latin typeface="Times New Roman" pitchFamily="18" charset="0"/>
                <a:ea typeface="Calibri" pitchFamily="34" charset="0"/>
                <a:cs typeface="Times New Roman" pitchFamily="18" charset="0"/>
              </a:rPr>
              <a:t>                                        Копылов Роман Анатольевич</a:t>
            </a:r>
            <a:r>
              <a:rPr lang="ru-RU" altLang="ru-RU" sz="1100" b="1" dirty="0">
                <a:latin typeface="Calibri" pitchFamily="34" charset="0"/>
                <a:ea typeface="Calibri" pitchFamily="34" charset="0"/>
                <a:cs typeface="Times New Roman" pitchFamily="18" charset="0"/>
              </a:rPr>
              <a:t> </a:t>
            </a:r>
            <a:endParaRPr lang="ru-RU" altLang="ru-RU" sz="1100" b="1" dirty="0"/>
          </a:p>
          <a:p>
            <a:pPr eaLnBrk="0" hangingPunct="0"/>
            <a:r>
              <a:rPr lang="ru-RU" altLang="ru-RU" sz="1100" b="1" dirty="0">
                <a:latin typeface="Calibri" pitchFamily="34" charset="0"/>
                <a:ea typeface="Calibri" pitchFamily="34" charset="0"/>
                <a:cs typeface="Times New Roman" pitchFamily="18" charset="0"/>
              </a:rPr>
              <a:t>     В моей семье все мужчины служили в армии. Мой дедушка был морским пехотинцем и служил в Санкт – Петербурге, отец - в Хабаровске, в танковых войсках, а его братья - за границей.</a:t>
            </a:r>
            <a:endParaRPr lang="ru-RU" altLang="ru-RU" sz="1100" b="1" dirty="0"/>
          </a:p>
          <a:p>
            <a:pPr eaLnBrk="0" hangingPunct="0"/>
            <a:r>
              <a:rPr lang="ru-RU" altLang="ru-RU" sz="1100" b="1" dirty="0">
                <a:latin typeface="Calibri" pitchFamily="34" charset="0"/>
                <a:ea typeface="Calibri" pitchFamily="34" charset="0"/>
                <a:cs typeface="Times New Roman" pitchFamily="18" charset="0"/>
              </a:rPr>
              <a:t>    Мой брат, Копылов Роман Анатольевич, с  детства мечтал как  и  старшее  поколение  отдать  свой долг Родине. И вот в мае 2012 года его призвали на службу. Он попал в город  Майкоп. Первые  несколько месяцев он проходил курс молодого бойца. Затем принял присягу.</a:t>
            </a:r>
            <a:endParaRPr lang="ru-RU" altLang="ru-RU" sz="1100" b="1" dirty="0"/>
          </a:p>
          <a:p>
            <a:pPr eaLnBrk="0" hangingPunct="0"/>
            <a:r>
              <a:rPr lang="ru-RU" altLang="ru-RU" sz="1100" b="1" dirty="0">
                <a:latin typeface="Calibri" pitchFamily="34" charset="0"/>
                <a:ea typeface="Calibri" pitchFamily="34" charset="0"/>
                <a:cs typeface="Times New Roman" pitchFamily="18" charset="0"/>
              </a:rPr>
              <a:t>     Вначале  служба шла спокойно, но 7 июля их внезапно оповестили о наводнении в городе Крымске Краснодарского края. Причиной этого стихийного бедствия стали сильные ливни, не прекращавшиеся в течение нескольких дней. Молодых солдат направили в город, пострадавший от наводнения, для эвакуации населения. По прибытию на место им выдали спасательные жилеты и остальное снаряжение. Бойцы стали получать первые задания по спасению людей из затопленных домов. При таких стихиях ситуацию предугадать невозможно. С каждым днем они сталкивались все с большими трудностями . Один из дней запомнился брату больше всех…</a:t>
            </a:r>
            <a:endParaRPr lang="ru-RU" altLang="ru-RU" sz="1100" b="1" dirty="0"/>
          </a:p>
          <a:p>
            <a:pPr eaLnBrk="0" hangingPunct="0"/>
            <a:r>
              <a:rPr lang="ru-RU" altLang="ru-RU" sz="1100" b="1" dirty="0">
                <a:latin typeface="Calibri" pitchFamily="34" charset="0"/>
                <a:ea typeface="Calibri" pitchFamily="34" charset="0"/>
                <a:cs typeface="Times New Roman" pitchFamily="18" charset="0"/>
              </a:rPr>
              <a:t>      Город все ещё был заполнен водой. На одной из улиц они увидели мужчину, который помогал своей семье перебраться в безопасное место. Солдаты поняли, что ему нужна помощь. В такой ситуации медлить было нельзя. Имея с собой снаряжение, они переправили на помощь мужчине два человека. Нельзя было ждать ни минуты. Сделав лебедку, они первыми стали переплавлять на другую сторону улицы детей. И так, сделав несколько заходов, они спасли всю семью. Трудно представит , что могло быт , если бы солдаты не помогли этим людям.</a:t>
            </a:r>
            <a:endParaRPr lang="ru-RU" altLang="ru-RU" sz="1100" b="1" dirty="0"/>
          </a:p>
          <a:p>
            <a:pPr eaLnBrk="0" hangingPunct="0"/>
            <a:r>
              <a:rPr lang="ru-RU" altLang="ru-RU" sz="1100" b="1" dirty="0">
                <a:latin typeface="Calibri" pitchFamily="34" charset="0"/>
                <a:ea typeface="Calibri" pitchFamily="34" charset="0"/>
                <a:cs typeface="Times New Roman" pitchFamily="18" charset="0"/>
              </a:rPr>
              <a:t>     После этой командировки брату было присвоено звание сержанта, а мои родители получили благодарственное письмо от  командира части. В письме были такие слова : «И в мирное время совершаются подвиги». Да, я думаю, что эти ребята действительно совершили подвиг. Трудно представить, что было бы с этой семьей, если бы не храбрость и решительность солдат.</a:t>
            </a:r>
            <a:endParaRPr lang="ru-RU" altLang="ru-RU" sz="1100" b="1" dirty="0"/>
          </a:p>
        </p:txBody>
      </p:sp>
    </p:spTree>
    <p:extLst>
      <p:ext uri="{BB962C8B-B14F-4D97-AF65-F5344CB8AC3E}">
        <p14:creationId xmlns:p14="http://schemas.microsoft.com/office/powerpoint/2010/main" val="3897715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3370" y="12204"/>
            <a:ext cx="9134631" cy="6858000"/>
          </a:xfrm>
          <a:prstGeom prst="rect">
            <a:avLst/>
          </a:prstGeom>
        </p:spPr>
      </p:pic>
      <p:pic>
        <p:nvPicPr>
          <p:cNvPr id="61441" name="Рисунок 1" descr="Тебуев"/>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9537" y="932556"/>
            <a:ext cx="2640197" cy="379258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4" name="Rectangle 4"/>
          <p:cNvSpPr>
            <a:spLocks noChangeArrowheads="1"/>
          </p:cNvSpPr>
          <p:nvPr/>
        </p:nvSpPr>
        <p:spPr bwMode="auto">
          <a:xfrm>
            <a:off x="1898415" y="363807"/>
            <a:ext cx="7253652"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450850" algn="l"/>
              </a:tabLst>
              <a:defRPr>
                <a:solidFill>
                  <a:schemeClr val="tx1"/>
                </a:solidFill>
                <a:latin typeface="Arial" pitchFamily="34" charset="0"/>
                <a:cs typeface="Arial" pitchFamily="34" charset="0"/>
              </a:defRPr>
            </a:lvl1pPr>
            <a:lvl2pPr fontAlgn="base">
              <a:spcBef>
                <a:spcPct val="0"/>
              </a:spcBef>
              <a:spcAft>
                <a:spcPct val="0"/>
              </a:spcAft>
              <a:tabLst>
                <a:tab pos="450850" algn="l"/>
              </a:tabLst>
              <a:defRPr>
                <a:solidFill>
                  <a:schemeClr val="tx1"/>
                </a:solidFill>
                <a:latin typeface="Arial" pitchFamily="34" charset="0"/>
                <a:cs typeface="Arial" pitchFamily="34" charset="0"/>
              </a:defRPr>
            </a:lvl2pPr>
            <a:lvl3pPr fontAlgn="base">
              <a:spcBef>
                <a:spcPct val="0"/>
              </a:spcBef>
              <a:spcAft>
                <a:spcPct val="0"/>
              </a:spcAft>
              <a:tabLst>
                <a:tab pos="450850" algn="l"/>
              </a:tabLst>
              <a:defRPr>
                <a:solidFill>
                  <a:schemeClr val="tx1"/>
                </a:solidFill>
                <a:latin typeface="Arial" pitchFamily="34" charset="0"/>
                <a:cs typeface="Arial" pitchFamily="34" charset="0"/>
              </a:defRPr>
            </a:lvl3pPr>
            <a:lvl4pPr fontAlgn="base">
              <a:spcBef>
                <a:spcPct val="0"/>
              </a:spcBef>
              <a:spcAft>
                <a:spcPct val="0"/>
              </a:spcAft>
              <a:tabLst>
                <a:tab pos="450850" algn="l"/>
              </a:tabLst>
              <a:defRPr>
                <a:solidFill>
                  <a:schemeClr val="tx1"/>
                </a:solidFill>
                <a:latin typeface="Arial" pitchFamily="34" charset="0"/>
                <a:cs typeface="Arial" pitchFamily="34" charset="0"/>
              </a:defRPr>
            </a:lvl4pPr>
            <a:lvl5pPr fontAlgn="base">
              <a:spcBef>
                <a:spcPct val="0"/>
              </a:spcBef>
              <a:spcAft>
                <a:spcPct val="0"/>
              </a:spcAft>
              <a:tabLst>
                <a:tab pos="450850" algn="l"/>
              </a:tabLst>
              <a:defRPr>
                <a:solidFill>
                  <a:schemeClr val="tx1"/>
                </a:solidFill>
                <a:latin typeface="Arial" pitchFamily="34" charset="0"/>
                <a:cs typeface="Arial" pitchFamily="34" charset="0"/>
              </a:defRPr>
            </a:lvl5pPr>
            <a:lvl6pPr fontAlgn="base">
              <a:spcBef>
                <a:spcPct val="0"/>
              </a:spcBef>
              <a:spcAft>
                <a:spcPct val="0"/>
              </a:spcAft>
              <a:tabLst>
                <a:tab pos="450850" algn="l"/>
              </a:tabLst>
              <a:defRPr>
                <a:solidFill>
                  <a:schemeClr val="tx1"/>
                </a:solidFill>
                <a:latin typeface="Arial" pitchFamily="34" charset="0"/>
                <a:cs typeface="Arial" pitchFamily="34" charset="0"/>
              </a:defRPr>
            </a:lvl6pPr>
            <a:lvl7pPr fontAlgn="base">
              <a:spcBef>
                <a:spcPct val="0"/>
              </a:spcBef>
              <a:spcAft>
                <a:spcPct val="0"/>
              </a:spcAft>
              <a:tabLst>
                <a:tab pos="450850" algn="l"/>
              </a:tabLst>
              <a:defRPr>
                <a:solidFill>
                  <a:schemeClr val="tx1"/>
                </a:solidFill>
                <a:latin typeface="Arial" pitchFamily="34" charset="0"/>
                <a:cs typeface="Arial" pitchFamily="34" charset="0"/>
              </a:defRPr>
            </a:lvl7pPr>
            <a:lvl8pPr fontAlgn="base">
              <a:spcBef>
                <a:spcPct val="0"/>
              </a:spcBef>
              <a:spcAft>
                <a:spcPct val="0"/>
              </a:spcAft>
              <a:tabLst>
                <a:tab pos="450850" algn="l"/>
              </a:tabLst>
              <a:defRPr>
                <a:solidFill>
                  <a:schemeClr val="tx1"/>
                </a:solidFill>
                <a:latin typeface="Arial" pitchFamily="34" charset="0"/>
                <a:cs typeface="Arial" pitchFamily="34" charset="0"/>
              </a:defRPr>
            </a:lvl8pPr>
            <a:lvl9pPr fontAlgn="base">
              <a:spcBef>
                <a:spcPct val="0"/>
              </a:spcBef>
              <a:spcAft>
                <a:spcPct val="0"/>
              </a:spcAft>
              <a:tabLst>
                <a:tab pos="450850" algn="l"/>
              </a:tabLst>
              <a:defRPr>
                <a:solidFill>
                  <a:schemeClr val="tx1"/>
                </a:solidFill>
                <a:latin typeface="Arial" pitchFamily="34" charset="0"/>
                <a:cs typeface="Arial" pitchFamily="34" charset="0"/>
              </a:defRPr>
            </a:lvl9pPr>
          </a:lstStyle>
          <a:p>
            <a:r>
              <a:rPr lang="ru-RU" altLang="ru-RU" sz="2400" b="1" dirty="0">
                <a:latin typeface="Times New Roman" pitchFamily="18" charset="0"/>
                <a:ea typeface="Calibri" pitchFamily="34" charset="0"/>
                <a:cs typeface="Times New Roman" pitchFamily="18" charset="0"/>
              </a:rPr>
              <a:t>                                                 </a:t>
            </a:r>
            <a:r>
              <a:rPr lang="ru-RU" altLang="ru-RU" sz="2200" b="1" dirty="0" err="1">
                <a:latin typeface="Times New Roman" pitchFamily="18" charset="0"/>
                <a:ea typeface="Calibri" pitchFamily="34" charset="0"/>
                <a:cs typeface="Times New Roman" pitchFamily="18" charset="0"/>
              </a:rPr>
              <a:t>Тебуев</a:t>
            </a:r>
            <a:r>
              <a:rPr lang="ru-RU" altLang="ru-RU" sz="2200" b="1" dirty="0">
                <a:latin typeface="Times New Roman" pitchFamily="18" charset="0"/>
                <a:ea typeface="Calibri" pitchFamily="34" charset="0"/>
                <a:cs typeface="Times New Roman" pitchFamily="18" charset="0"/>
              </a:rPr>
              <a:t> </a:t>
            </a:r>
            <a:r>
              <a:rPr lang="ru-RU" altLang="ru-RU" sz="2200" b="1" dirty="0" err="1">
                <a:latin typeface="Times New Roman" pitchFamily="18" charset="0"/>
                <a:ea typeface="Calibri" pitchFamily="34" charset="0"/>
                <a:cs typeface="Times New Roman" pitchFamily="18" charset="0"/>
              </a:rPr>
              <a:t>Азнаур</a:t>
            </a:r>
            <a:r>
              <a:rPr lang="ru-RU" altLang="ru-RU" sz="2200" b="1" dirty="0">
                <a:latin typeface="Times New Roman" pitchFamily="18" charset="0"/>
                <a:ea typeface="Calibri" pitchFamily="34" charset="0"/>
                <a:cs typeface="Times New Roman" pitchFamily="18" charset="0"/>
              </a:rPr>
              <a:t> </a:t>
            </a:r>
            <a:r>
              <a:rPr lang="ru-RU" altLang="ru-RU" sz="2200" b="1" dirty="0" err="1">
                <a:latin typeface="Times New Roman" pitchFamily="18" charset="0"/>
                <a:ea typeface="Calibri" pitchFamily="34" charset="0"/>
                <a:cs typeface="Times New Roman" pitchFamily="18" charset="0"/>
              </a:rPr>
              <a:t>Ильясович</a:t>
            </a:r>
            <a:endParaRPr lang="ru-RU" altLang="ru-RU" sz="900" dirty="0"/>
          </a:p>
          <a:p>
            <a:pPr eaLnBrk="0" hangingPunct="0"/>
            <a:endParaRPr lang="ru-RU" altLang="ru-RU" dirty="0"/>
          </a:p>
        </p:txBody>
      </p:sp>
      <p:sp>
        <p:nvSpPr>
          <p:cNvPr id="5" name="Rectangle 5"/>
          <p:cNvSpPr>
            <a:spLocks noChangeArrowheads="1"/>
          </p:cNvSpPr>
          <p:nvPr/>
        </p:nvSpPr>
        <p:spPr bwMode="auto">
          <a:xfrm>
            <a:off x="4693886" y="908793"/>
            <a:ext cx="5974581" cy="4793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450850" algn="l"/>
                <a:tab pos="2339975" algn="l"/>
              </a:tabLst>
              <a:defRPr>
                <a:solidFill>
                  <a:schemeClr val="tx1"/>
                </a:solidFill>
                <a:latin typeface="Arial" pitchFamily="34" charset="0"/>
                <a:cs typeface="Arial" pitchFamily="34" charset="0"/>
              </a:defRPr>
            </a:lvl1pPr>
            <a:lvl2pPr fontAlgn="base">
              <a:spcBef>
                <a:spcPct val="0"/>
              </a:spcBef>
              <a:spcAft>
                <a:spcPct val="0"/>
              </a:spcAft>
              <a:tabLst>
                <a:tab pos="450850" algn="l"/>
                <a:tab pos="2339975" algn="l"/>
              </a:tabLst>
              <a:defRPr>
                <a:solidFill>
                  <a:schemeClr val="tx1"/>
                </a:solidFill>
                <a:latin typeface="Arial" pitchFamily="34" charset="0"/>
                <a:cs typeface="Arial" pitchFamily="34" charset="0"/>
              </a:defRPr>
            </a:lvl2pPr>
            <a:lvl3pPr fontAlgn="base">
              <a:spcBef>
                <a:spcPct val="0"/>
              </a:spcBef>
              <a:spcAft>
                <a:spcPct val="0"/>
              </a:spcAft>
              <a:tabLst>
                <a:tab pos="450850" algn="l"/>
                <a:tab pos="2339975" algn="l"/>
              </a:tabLst>
              <a:defRPr>
                <a:solidFill>
                  <a:schemeClr val="tx1"/>
                </a:solidFill>
                <a:latin typeface="Arial" pitchFamily="34" charset="0"/>
                <a:cs typeface="Arial" pitchFamily="34" charset="0"/>
              </a:defRPr>
            </a:lvl3pPr>
            <a:lvl4pPr fontAlgn="base">
              <a:spcBef>
                <a:spcPct val="0"/>
              </a:spcBef>
              <a:spcAft>
                <a:spcPct val="0"/>
              </a:spcAft>
              <a:tabLst>
                <a:tab pos="450850" algn="l"/>
                <a:tab pos="2339975" algn="l"/>
              </a:tabLst>
              <a:defRPr>
                <a:solidFill>
                  <a:schemeClr val="tx1"/>
                </a:solidFill>
                <a:latin typeface="Arial" pitchFamily="34" charset="0"/>
                <a:cs typeface="Arial" pitchFamily="34" charset="0"/>
              </a:defRPr>
            </a:lvl4pPr>
            <a:lvl5pPr fontAlgn="base">
              <a:spcBef>
                <a:spcPct val="0"/>
              </a:spcBef>
              <a:spcAft>
                <a:spcPct val="0"/>
              </a:spcAft>
              <a:tabLst>
                <a:tab pos="450850" algn="l"/>
                <a:tab pos="2339975" algn="l"/>
              </a:tabLst>
              <a:defRPr>
                <a:solidFill>
                  <a:schemeClr val="tx1"/>
                </a:solidFill>
                <a:latin typeface="Arial" pitchFamily="34" charset="0"/>
                <a:cs typeface="Arial" pitchFamily="34" charset="0"/>
              </a:defRPr>
            </a:lvl5pPr>
            <a:lvl6pPr fontAlgn="base">
              <a:spcBef>
                <a:spcPct val="0"/>
              </a:spcBef>
              <a:spcAft>
                <a:spcPct val="0"/>
              </a:spcAft>
              <a:tabLst>
                <a:tab pos="450850" algn="l"/>
                <a:tab pos="2339975" algn="l"/>
              </a:tabLst>
              <a:defRPr>
                <a:solidFill>
                  <a:schemeClr val="tx1"/>
                </a:solidFill>
                <a:latin typeface="Arial" pitchFamily="34" charset="0"/>
                <a:cs typeface="Arial" pitchFamily="34" charset="0"/>
              </a:defRPr>
            </a:lvl6pPr>
            <a:lvl7pPr fontAlgn="base">
              <a:spcBef>
                <a:spcPct val="0"/>
              </a:spcBef>
              <a:spcAft>
                <a:spcPct val="0"/>
              </a:spcAft>
              <a:tabLst>
                <a:tab pos="450850" algn="l"/>
                <a:tab pos="2339975" algn="l"/>
              </a:tabLst>
              <a:defRPr>
                <a:solidFill>
                  <a:schemeClr val="tx1"/>
                </a:solidFill>
                <a:latin typeface="Arial" pitchFamily="34" charset="0"/>
                <a:cs typeface="Arial" pitchFamily="34" charset="0"/>
              </a:defRPr>
            </a:lvl7pPr>
            <a:lvl8pPr fontAlgn="base">
              <a:spcBef>
                <a:spcPct val="0"/>
              </a:spcBef>
              <a:spcAft>
                <a:spcPct val="0"/>
              </a:spcAft>
              <a:tabLst>
                <a:tab pos="450850" algn="l"/>
                <a:tab pos="2339975" algn="l"/>
              </a:tabLst>
              <a:defRPr>
                <a:solidFill>
                  <a:schemeClr val="tx1"/>
                </a:solidFill>
                <a:latin typeface="Arial" pitchFamily="34" charset="0"/>
                <a:cs typeface="Arial" pitchFamily="34" charset="0"/>
              </a:defRPr>
            </a:lvl8pPr>
            <a:lvl9pPr fontAlgn="base">
              <a:spcBef>
                <a:spcPct val="0"/>
              </a:spcBef>
              <a:spcAft>
                <a:spcPct val="0"/>
              </a:spcAft>
              <a:tabLst>
                <a:tab pos="450850" algn="l"/>
                <a:tab pos="2339975" algn="l"/>
              </a:tabLst>
              <a:defRPr>
                <a:solidFill>
                  <a:schemeClr val="tx1"/>
                </a:solidFill>
                <a:latin typeface="Arial" pitchFamily="34" charset="0"/>
                <a:cs typeface="Arial" pitchFamily="34" charset="0"/>
              </a:defRPr>
            </a:lvl9pPr>
          </a:lstStyle>
          <a:p>
            <a:r>
              <a:rPr lang="ru-RU" altLang="ru-RU" sz="2200" dirty="0">
                <a:latin typeface="Times New Roman" pitchFamily="18" charset="0"/>
                <a:ea typeface="Calibri" pitchFamily="34" charset="0"/>
                <a:cs typeface="Times New Roman" pitchFamily="18" charset="0"/>
              </a:rPr>
              <a:t>     </a:t>
            </a:r>
            <a:r>
              <a:rPr lang="ru-RU" altLang="ru-RU" sz="2000" dirty="0">
                <a:latin typeface="Calibri" pitchFamily="34" charset="0"/>
                <a:ea typeface="Calibri" pitchFamily="34" charset="0"/>
                <a:cs typeface="Times New Roman" pitchFamily="18" charset="0"/>
              </a:rPr>
              <a:t>Г</a:t>
            </a:r>
            <a:r>
              <a:rPr lang="ru-RU" altLang="ru-RU" sz="1050" dirty="0">
                <a:latin typeface="Calibri" pitchFamily="34" charset="0"/>
                <a:ea typeface="Calibri" pitchFamily="34" charset="0"/>
                <a:cs typeface="Times New Roman" pitchFamily="18" charset="0"/>
              </a:rPr>
              <a:t>ероизм, мужество, патриотизм, самопожертвование - эти понятия возникают  в истории страны, когда обрушивается  на неё война, какие-то общие народные бедствия. Но и в мирное  время  без проявления этих человеческих качеств невозможно стать настоящим мужчиной. Большинство молодых людей боятся службы и считают что, армия отнимает год жизни. Но, тем не менее, многие считают, что в армии юноша становится взрослее.</a:t>
            </a:r>
            <a:endParaRPr lang="ru-RU" altLang="ru-RU" sz="1050" dirty="0"/>
          </a:p>
          <a:p>
            <a:pPr eaLnBrk="0" hangingPunct="0"/>
            <a:r>
              <a:rPr lang="ru-RU" altLang="ru-RU" sz="1050" dirty="0">
                <a:latin typeface="Calibri" pitchFamily="34" charset="0"/>
                <a:ea typeface="Calibri" pitchFamily="34" charset="0"/>
                <a:cs typeface="Times New Roman" pitchFamily="18" charset="0"/>
              </a:rPr>
              <a:t>   В армии солдаты занимаются огневой подготовкой, изучением военной техники, физической подготовкой и т.д. Мой папа, </a:t>
            </a:r>
            <a:r>
              <a:rPr lang="ru-RU" altLang="ru-RU" sz="1050" dirty="0" err="1">
                <a:latin typeface="Calibri" pitchFamily="34" charset="0"/>
                <a:ea typeface="Calibri" pitchFamily="34" charset="0"/>
                <a:cs typeface="Times New Roman" pitchFamily="18" charset="0"/>
              </a:rPr>
              <a:t>Тебуев</a:t>
            </a:r>
            <a:r>
              <a:rPr lang="ru-RU" altLang="ru-RU" sz="1050" dirty="0">
                <a:latin typeface="Calibri" pitchFamily="34" charset="0"/>
                <a:ea typeface="Calibri" pitchFamily="34" charset="0"/>
                <a:cs typeface="Times New Roman" pitchFamily="18" charset="0"/>
              </a:rPr>
              <a:t> </a:t>
            </a:r>
            <a:r>
              <a:rPr lang="ru-RU" altLang="ru-RU" sz="1050" dirty="0" err="1">
                <a:latin typeface="Calibri" pitchFamily="34" charset="0"/>
                <a:ea typeface="Calibri" pitchFamily="34" charset="0"/>
                <a:cs typeface="Times New Roman" pitchFamily="18" charset="0"/>
              </a:rPr>
              <a:t>Азнаур</a:t>
            </a:r>
            <a:r>
              <a:rPr lang="ru-RU" altLang="ru-RU" sz="1050" dirty="0">
                <a:latin typeface="Calibri" pitchFamily="34" charset="0"/>
                <a:ea typeface="Calibri" pitchFamily="34" charset="0"/>
                <a:cs typeface="Times New Roman" pitchFamily="18" charset="0"/>
              </a:rPr>
              <a:t> </a:t>
            </a:r>
            <a:r>
              <a:rPr lang="ru-RU" altLang="ru-RU" sz="1050" dirty="0" err="1">
                <a:latin typeface="Calibri" pitchFamily="34" charset="0"/>
                <a:ea typeface="Calibri" pitchFamily="34" charset="0"/>
                <a:cs typeface="Times New Roman" pitchFamily="18" charset="0"/>
              </a:rPr>
              <a:t>Ильясович</a:t>
            </a:r>
            <a:r>
              <a:rPr lang="ru-RU" altLang="ru-RU" sz="1050" dirty="0">
                <a:latin typeface="Calibri" pitchFamily="34" charset="0"/>
                <a:ea typeface="Calibri" pitchFamily="34" charset="0"/>
                <a:cs typeface="Times New Roman" pitchFamily="18" charset="0"/>
              </a:rPr>
              <a:t> рассказывал что, все дни и недели были похожи друг друга. Он служил в воздушно-десантных войсках. Период его службы длился с тысяча девятьсот восемьдесят седьмого по тысяча девятьсот восемьдесят восьмой. ВДВ СССР существовало до тысяча девятьсот девяносто второго года. Первые два месяца проходила строевая подготовка, после этого солдат приносит военную присягу и начиналось обучение. Каждый день проводились уроки по тактике ведения боя, стрельбе, управлению военно- десантной техникой, прыжкам с парашютов и т.д. Кроме ведения боя, их обучали ремонту военной техники. Очень важна была физическая подготовка, на неё уделялось немало времени. Главным в армии всегда считалась дисциплина. Служба - действительно не простое дело но, по словам отца: даже такая жизнь становится легче, когда рядом с тобой верные товарищи. С некоторыми из них он познакомился ещё до службы, но большинством он познакомился именно в армии. С частью из армейских товарищей папа до сих  пор поддерживает общение. Лучше всего мой отец помнит один случай из армии. Это был обычный день, его вместе с другими ребятами отправили на задание в лес, как оказалось ничего страшного не произошло, но уже темнело и им пришлось остаться в лесу. Они решили по очереди караулить лагерь ночью. По словам отца, он проснулся ночью и заметил, что караульщик спит, а огонь от костра начал распространяться по территории лагеря. Мой папа, первым заметил это и начал тушить пожар, после к нему присоединились товарищи и пожар был потушен. По прибытию в часть его наградили почётной грамотой. Папа всегда был, для меня примером подражания. Отец считает службу  важным этапом в его жизни, ведь армия закаляет любой характер и помогает формированию личности. Служба-это, ответственный момент для каждого </a:t>
            </a:r>
            <a:r>
              <a:rPr lang="ru-RU" altLang="ru-RU" sz="1050" dirty="0" err="1">
                <a:latin typeface="Calibri" pitchFamily="34" charset="0"/>
                <a:ea typeface="Calibri" pitchFamily="34" charset="0"/>
                <a:cs typeface="Times New Roman" pitchFamily="18" charset="0"/>
              </a:rPr>
              <a:t>юноши,а</a:t>
            </a:r>
            <a:r>
              <a:rPr lang="ru-RU" altLang="ru-RU" sz="1050" dirty="0">
                <a:latin typeface="Calibri" pitchFamily="34" charset="0"/>
                <a:ea typeface="Calibri" pitchFamily="34" charset="0"/>
                <a:cs typeface="Times New Roman" pitchFamily="18" charset="0"/>
              </a:rPr>
              <a:t> так же отличная возможность доказать свою любовь и преданность Родине. Ведь даже в мирное время кто-то должен стоять на страже Родины.</a:t>
            </a:r>
            <a:endParaRPr lang="ru-RU" altLang="ru-RU" sz="1050" dirty="0"/>
          </a:p>
        </p:txBody>
      </p:sp>
    </p:spTree>
    <p:extLst>
      <p:ext uri="{BB962C8B-B14F-4D97-AF65-F5344CB8AC3E}">
        <p14:creationId xmlns:p14="http://schemas.microsoft.com/office/powerpoint/2010/main" val="32484626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3370" y="36189"/>
            <a:ext cx="9134631" cy="6858000"/>
          </a:xfrm>
          <a:prstGeom prst="rect">
            <a:avLst/>
          </a:prstGeom>
        </p:spPr>
      </p:pic>
      <p:pic>
        <p:nvPicPr>
          <p:cNvPr id="60417" name="Рисунок 1" descr="Урусов"/>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9536" y="764704"/>
            <a:ext cx="2664296" cy="396044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4" name="Rectangle 4"/>
          <p:cNvSpPr>
            <a:spLocks noChangeArrowheads="1"/>
          </p:cNvSpPr>
          <p:nvPr/>
        </p:nvSpPr>
        <p:spPr bwMode="auto">
          <a:xfrm>
            <a:off x="4727848" y="151470"/>
            <a:ext cx="5616624" cy="6771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9263"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just"/>
            <a:r>
              <a:rPr lang="ru-RU" altLang="ru-RU" sz="1400" b="1" dirty="0">
                <a:latin typeface="Times New Roman" pitchFamily="18" charset="0"/>
                <a:ea typeface="Calibri" pitchFamily="34" charset="0"/>
                <a:cs typeface="Times New Roman" pitchFamily="18" charset="0"/>
              </a:rPr>
              <a:t>Урусов </a:t>
            </a:r>
            <a:r>
              <a:rPr lang="ru-RU" altLang="ru-RU" sz="1400" b="1" dirty="0" err="1">
                <a:latin typeface="Times New Roman" pitchFamily="18" charset="0"/>
                <a:ea typeface="Calibri" pitchFamily="34" charset="0"/>
                <a:cs typeface="Times New Roman" pitchFamily="18" charset="0"/>
              </a:rPr>
              <a:t>Халис</a:t>
            </a:r>
            <a:r>
              <a:rPr lang="ru-RU" altLang="ru-RU" sz="1400" b="1" dirty="0">
                <a:latin typeface="Times New Roman" pitchFamily="18" charset="0"/>
                <a:ea typeface="Calibri" pitchFamily="34" charset="0"/>
                <a:cs typeface="Times New Roman" pitchFamily="18" charset="0"/>
              </a:rPr>
              <a:t> </a:t>
            </a:r>
            <a:r>
              <a:rPr lang="ru-RU" altLang="ru-RU" sz="1400" b="1" dirty="0" err="1">
                <a:latin typeface="Times New Roman" pitchFamily="18" charset="0"/>
                <a:ea typeface="Calibri" pitchFamily="34" charset="0"/>
                <a:cs typeface="Times New Roman" pitchFamily="18" charset="0"/>
              </a:rPr>
              <a:t>Шамаевич</a:t>
            </a:r>
            <a:endParaRPr lang="ru-RU" altLang="ru-RU" sz="1400" dirty="0"/>
          </a:p>
          <a:p>
            <a:pPr algn="just" eaLnBrk="0" hangingPunct="0"/>
            <a:r>
              <a:rPr lang="ru-RU" altLang="ru-RU" sz="1400" dirty="0">
                <a:latin typeface="Times New Roman" pitchFamily="18" charset="0"/>
                <a:ea typeface="Calibri" pitchFamily="34" charset="0"/>
                <a:cs typeface="Times New Roman" pitchFamily="18" charset="0"/>
              </a:rPr>
              <a:t>Мой папа, Урусов </a:t>
            </a:r>
            <a:r>
              <a:rPr lang="ru-RU" altLang="ru-RU" sz="1400" dirty="0" err="1">
                <a:latin typeface="Times New Roman" pitchFamily="18" charset="0"/>
                <a:ea typeface="Calibri" pitchFamily="34" charset="0"/>
                <a:cs typeface="Times New Roman" pitchFamily="18" charset="0"/>
              </a:rPr>
              <a:t>Халис</a:t>
            </a:r>
            <a:r>
              <a:rPr lang="ru-RU" altLang="ru-RU" sz="1400" dirty="0">
                <a:latin typeface="Times New Roman" pitchFamily="18" charset="0"/>
                <a:ea typeface="Calibri" pitchFamily="34" charset="0"/>
                <a:cs typeface="Times New Roman" pitchFamily="18" charset="0"/>
              </a:rPr>
              <a:t> </a:t>
            </a:r>
            <a:r>
              <a:rPr lang="ru-RU" altLang="ru-RU" sz="1400" dirty="0" err="1">
                <a:latin typeface="Times New Roman" pitchFamily="18" charset="0"/>
                <a:ea typeface="Calibri" pitchFamily="34" charset="0"/>
                <a:cs typeface="Times New Roman" pitchFamily="18" charset="0"/>
              </a:rPr>
              <a:t>Шамаевич</a:t>
            </a:r>
            <a:r>
              <a:rPr lang="ru-RU" altLang="ru-RU" sz="1400" dirty="0">
                <a:latin typeface="Times New Roman" pitchFamily="18" charset="0"/>
                <a:ea typeface="Calibri" pitchFamily="34" charset="0"/>
                <a:cs typeface="Times New Roman" pitchFamily="18" charset="0"/>
              </a:rPr>
              <a:t>, как и все ребята того времени служил в </a:t>
            </a:r>
            <a:r>
              <a:rPr lang="ru-RU" altLang="ru-RU" sz="1400" dirty="0" err="1">
                <a:latin typeface="Times New Roman" pitchFamily="18" charset="0"/>
                <a:ea typeface="Calibri" pitchFamily="34" charset="0"/>
                <a:cs typeface="Times New Roman" pitchFamily="18" charset="0"/>
              </a:rPr>
              <a:t>армии.Он</a:t>
            </a:r>
            <a:r>
              <a:rPr lang="ru-RU" altLang="ru-RU" sz="1400" dirty="0">
                <a:latin typeface="Times New Roman" pitchFamily="18" charset="0"/>
                <a:ea typeface="Calibri" pitchFamily="34" charset="0"/>
                <a:cs typeface="Times New Roman" pitchFamily="18" charset="0"/>
              </a:rPr>
              <a:t> проходил военную службу с октября 1984 г. по октябрь 1986 г. в Республике Афганистан.</a:t>
            </a:r>
            <a:endParaRPr lang="ru-RU" altLang="ru-RU" sz="1400" dirty="0"/>
          </a:p>
          <a:p>
            <a:pPr algn="just" eaLnBrk="0" hangingPunct="0"/>
            <a:r>
              <a:rPr lang="ru-RU" altLang="ru-RU" sz="1400" dirty="0">
                <a:latin typeface="Times New Roman" pitchFamily="18" charset="0"/>
                <a:ea typeface="Calibri" pitchFamily="34" charset="0"/>
                <a:cs typeface="Times New Roman" pitchFamily="18" charset="0"/>
              </a:rPr>
              <a:t>	Мой отец учился в той же школе, что и сейчас я. Его детство проходило весело. Каждодневные игры в футбол с друзьями, посещение разных  спортивных секций не давали скучать.</a:t>
            </a:r>
            <a:endParaRPr lang="ru-RU" altLang="ru-RU" sz="1400" dirty="0"/>
          </a:p>
          <a:p>
            <a:pPr algn="just" eaLnBrk="0" hangingPunct="0"/>
            <a:r>
              <a:rPr lang="ru-RU" altLang="ru-RU" sz="1400" dirty="0">
                <a:latin typeface="Times New Roman" pitchFamily="18" charset="0"/>
                <a:ea typeface="Calibri" pitchFamily="34" charset="0"/>
                <a:cs typeface="Times New Roman" pitchFamily="18" charset="0"/>
              </a:rPr>
              <a:t>	Детство прошло и папе исполнилось 18 лет. В октябре 1984 года он был призван в Вооруженные силы СССР. Его служба в армии началась в Республике Туркмения. Первые шесть месяцев молодые призывники провели в учебной части. Там они проходили военную подготовку. Потом их переправили на самолете на территорию Республики Афганистан. Они попали в 101-й мотострелковый полк, который располагался в городе  Герат. С этого момента началась его взрослая жизнь . За время службы папе было присвоено звание сержанта и должность заместителя командира взвода .</a:t>
            </a:r>
            <a:endParaRPr lang="ru-RU" altLang="ru-RU" sz="1400" dirty="0"/>
          </a:p>
          <a:p>
            <a:pPr algn="just" eaLnBrk="0" hangingPunct="0"/>
            <a:r>
              <a:rPr lang="ru-RU" altLang="ru-RU" sz="1400" dirty="0">
                <a:latin typeface="Times New Roman" pitchFamily="18" charset="0"/>
                <a:ea typeface="Calibri" pitchFamily="34" charset="0"/>
                <a:cs typeface="Times New Roman" pitchFamily="18" charset="0"/>
              </a:rPr>
              <a:t>	Служба в республике Афганистан не была легкой. Каждый новый день мог принести как хорошие, так и плохие вести. Об одном из таких дней мне рассказал папа. Их разведчики попали в засаду и вели бой на территории кишлака. Взвод папы на БТРе  выехал им на помощь. Бой был тяжелым. Узкие улицы таили в себе опасность. Даже местные жители вели по ним стрельбу из своих домов. Надеяться  можно было только на себя. Среди ребят были тяжело раненные, но бесценный опыт командиров и отвага солдат спасли в тот день всех ребят. Папа тоже получил тяжелое ранение, после чего два месяца провел в госпитале. Пройдя лечение, он вернулся в часть. За этот бой он был награжден медалью </a:t>
            </a:r>
            <a:r>
              <a:rPr lang="ru-RU" altLang="ru-RU" sz="1400" dirty="0">
                <a:latin typeface="Calibri"/>
                <a:ea typeface="Calibri" pitchFamily="34" charset="0"/>
                <a:cs typeface="Times New Roman" pitchFamily="18" charset="0"/>
              </a:rPr>
              <a:t>«</a:t>
            </a:r>
            <a:r>
              <a:rPr lang="ru-RU" altLang="ru-RU" sz="1400" dirty="0">
                <a:latin typeface="Times New Roman" pitchFamily="18" charset="0"/>
                <a:ea typeface="Calibri" pitchFamily="34" charset="0"/>
                <a:cs typeface="Times New Roman" pitchFamily="18" charset="0"/>
              </a:rPr>
              <a:t>За отвагу</a:t>
            </a:r>
            <a:r>
              <a:rPr lang="ru-RU" altLang="ru-RU" sz="1400" dirty="0">
                <a:latin typeface="Calibri"/>
                <a:ea typeface="Calibri" pitchFamily="34" charset="0"/>
                <a:cs typeface="Times New Roman" pitchFamily="18" charset="0"/>
              </a:rPr>
              <a:t>»</a:t>
            </a:r>
            <a:r>
              <a:rPr lang="ru-RU" altLang="ru-RU" sz="1400" dirty="0">
                <a:latin typeface="Times New Roman" pitchFamily="18" charset="0"/>
                <a:ea typeface="Calibri" pitchFamily="34" charset="0"/>
                <a:cs typeface="Times New Roman" pitchFamily="18" charset="0"/>
              </a:rPr>
              <a:t> . Это было 22 апреля 1985 г. и папа считает этот день своим вторым днем рождения .</a:t>
            </a:r>
            <a:endParaRPr lang="ru-RU" altLang="ru-RU" sz="1400" dirty="0"/>
          </a:p>
          <a:p>
            <a:pPr algn="just" eaLnBrk="0" hangingPunct="0"/>
            <a:r>
              <a:rPr lang="ru-RU" altLang="ru-RU" sz="1400" dirty="0">
                <a:latin typeface="Times New Roman" pitchFamily="18" charset="0"/>
                <a:ea typeface="Calibri" pitchFamily="34" charset="0"/>
                <a:cs typeface="Times New Roman" pitchFamily="18" charset="0"/>
              </a:rPr>
              <a:t>Рискнуть своей жизнью, не оставить в беде и вернуть матерям живых сыновей </a:t>
            </a:r>
            <a:r>
              <a:rPr lang="ru-RU" altLang="ru-RU" sz="1400" dirty="0">
                <a:latin typeface="Calibri"/>
                <a:ea typeface="Calibri" pitchFamily="34" charset="0"/>
                <a:cs typeface="Times New Roman" pitchFamily="18" charset="0"/>
              </a:rPr>
              <a:t>–</a:t>
            </a:r>
            <a:r>
              <a:rPr lang="ru-RU" altLang="ru-RU" sz="1400" dirty="0">
                <a:latin typeface="Times New Roman" pitchFamily="18" charset="0"/>
                <a:ea typeface="Calibri" pitchFamily="34" charset="0"/>
                <a:cs typeface="Times New Roman" pitchFamily="18" charset="0"/>
              </a:rPr>
              <a:t> это подвиг!</a:t>
            </a:r>
            <a:endParaRPr lang="ru-RU" altLang="ru-RU" sz="1400" dirty="0"/>
          </a:p>
        </p:txBody>
      </p:sp>
    </p:spTree>
    <p:extLst>
      <p:ext uri="{BB962C8B-B14F-4D97-AF65-F5344CB8AC3E}">
        <p14:creationId xmlns:p14="http://schemas.microsoft.com/office/powerpoint/2010/main" val="13576630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3370" y="36189"/>
            <a:ext cx="9134631" cy="6858000"/>
          </a:xfrm>
          <a:prstGeom prst="rect">
            <a:avLst/>
          </a:prstGeom>
        </p:spPr>
      </p:pic>
      <p:sp>
        <p:nvSpPr>
          <p:cNvPr id="3" name="Rectangle 2"/>
          <p:cNvSpPr>
            <a:spLocks noChangeArrowheads="1"/>
          </p:cNvSpPr>
          <p:nvPr/>
        </p:nvSpPr>
        <p:spPr bwMode="auto">
          <a:xfrm>
            <a:off x="3791745" y="112609"/>
            <a:ext cx="4636013"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90488"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indent="449263"/>
            <a:r>
              <a:rPr lang="ru-RU" altLang="ru-RU" sz="2600" b="1" dirty="0">
                <a:latin typeface="Times New Roman" pitchFamily="18" charset="0"/>
                <a:ea typeface="Calibri" pitchFamily="34" charset="0"/>
                <a:cs typeface="Times New Roman" pitchFamily="18" charset="0"/>
              </a:rPr>
              <a:t>      </a:t>
            </a:r>
            <a:r>
              <a:rPr lang="ru-RU" altLang="ru-RU" sz="2600" b="1" dirty="0" err="1">
                <a:latin typeface="Times New Roman" pitchFamily="18" charset="0"/>
                <a:ea typeface="Calibri" pitchFamily="34" charset="0"/>
                <a:cs typeface="Times New Roman" pitchFamily="18" charset="0"/>
              </a:rPr>
              <a:t>Чомаев</a:t>
            </a:r>
            <a:r>
              <a:rPr lang="ru-RU" altLang="ru-RU" sz="2600" b="1" dirty="0">
                <a:latin typeface="Times New Roman" pitchFamily="18" charset="0"/>
                <a:ea typeface="Calibri" pitchFamily="34" charset="0"/>
                <a:cs typeface="Times New Roman" pitchFamily="18" charset="0"/>
              </a:rPr>
              <a:t> Али </a:t>
            </a:r>
            <a:r>
              <a:rPr lang="ru-RU" altLang="ru-RU" sz="2600" b="1" dirty="0" err="1">
                <a:latin typeface="Times New Roman" pitchFamily="18" charset="0"/>
                <a:ea typeface="Calibri" pitchFamily="34" charset="0"/>
                <a:cs typeface="Times New Roman" pitchFamily="18" charset="0"/>
              </a:rPr>
              <a:t>Азретович</a:t>
            </a:r>
            <a:endParaRPr lang="ru-RU" altLang="ru-RU" sz="900" dirty="0"/>
          </a:p>
          <a:p>
            <a:pPr indent="449263" eaLnBrk="0" hangingPunct="0"/>
            <a:endParaRPr lang="ru-RU" altLang="ru-RU" dirty="0"/>
          </a:p>
        </p:txBody>
      </p:sp>
      <p:pic>
        <p:nvPicPr>
          <p:cNvPr id="59393" name="Рисунок 1" descr="IMG-20180216-WA012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7528" y="725929"/>
            <a:ext cx="3456384" cy="492802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5519937" y="556701"/>
            <a:ext cx="4896545" cy="5816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9263" fontAlgn="base">
              <a:spcBef>
                <a:spcPct val="0"/>
              </a:spcBef>
              <a:spcAft>
                <a:spcPct val="0"/>
              </a:spcAft>
              <a:tabLst>
                <a:tab pos="539750" algn="l"/>
              </a:tabLst>
              <a:defRPr>
                <a:solidFill>
                  <a:schemeClr val="tx1"/>
                </a:solidFill>
                <a:latin typeface="Arial" pitchFamily="34" charset="0"/>
                <a:cs typeface="Arial" pitchFamily="34" charset="0"/>
              </a:defRPr>
            </a:lvl1pPr>
            <a:lvl2pPr fontAlgn="base">
              <a:spcBef>
                <a:spcPct val="0"/>
              </a:spcBef>
              <a:spcAft>
                <a:spcPct val="0"/>
              </a:spcAft>
              <a:tabLst>
                <a:tab pos="539750" algn="l"/>
              </a:tabLst>
              <a:defRPr>
                <a:solidFill>
                  <a:schemeClr val="tx1"/>
                </a:solidFill>
                <a:latin typeface="Arial" pitchFamily="34" charset="0"/>
                <a:cs typeface="Arial" pitchFamily="34" charset="0"/>
              </a:defRPr>
            </a:lvl2pPr>
            <a:lvl3pPr fontAlgn="base">
              <a:spcBef>
                <a:spcPct val="0"/>
              </a:spcBef>
              <a:spcAft>
                <a:spcPct val="0"/>
              </a:spcAft>
              <a:tabLst>
                <a:tab pos="539750" algn="l"/>
              </a:tabLst>
              <a:defRPr>
                <a:solidFill>
                  <a:schemeClr val="tx1"/>
                </a:solidFill>
                <a:latin typeface="Arial" pitchFamily="34" charset="0"/>
                <a:cs typeface="Arial" pitchFamily="34" charset="0"/>
              </a:defRPr>
            </a:lvl3pPr>
            <a:lvl4pPr fontAlgn="base">
              <a:spcBef>
                <a:spcPct val="0"/>
              </a:spcBef>
              <a:spcAft>
                <a:spcPct val="0"/>
              </a:spcAft>
              <a:tabLst>
                <a:tab pos="539750" algn="l"/>
              </a:tabLst>
              <a:defRPr>
                <a:solidFill>
                  <a:schemeClr val="tx1"/>
                </a:solidFill>
                <a:latin typeface="Arial" pitchFamily="34" charset="0"/>
                <a:cs typeface="Arial" pitchFamily="34" charset="0"/>
              </a:defRPr>
            </a:lvl4pPr>
            <a:lvl5pPr fontAlgn="base">
              <a:spcBef>
                <a:spcPct val="0"/>
              </a:spcBef>
              <a:spcAft>
                <a:spcPct val="0"/>
              </a:spcAft>
              <a:tabLst>
                <a:tab pos="539750" algn="l"/>
              </a:tabLst>
              <a:defRPr>
                <a:solidFill>
                  <a:schemeClr val="tx1"/>
                </a:solidFill>
                <a:latin typeface="Arial" pitchFamily="34" charset="0"/>
                <a:cs typeface="Arial" pitchFamily="34" charset="0"/>
              </a:defRPr>
            </a:lvl5pPr>
            <a:lvl6pPr fontAlgn="base">
              <a:spcBef>
                <a:spcPct val="0"/>
              </a:spcBef>
              <a:spcAft>
                <a:spcPct val="0"/>
              </a:spcAft>
              <a:tabLst>
                <a:tab pos="539750" algn="l"/>
              </a:tabLst>
              <a:defRPr>
                <a:solidFill>
                  <a:schemeClr val="tx1"/>
                </a:solidFill>
                <a:latin typeface="Arial" pitchFamily="34" charset="0"/>
                <a:cs typeface="Arial" pitchFamily="34" charset="0"/>
              </a:defRPr>
            </a:lvl6pPr>
            <a:lvl7pPr fontAlgn="base">
              <a:spcBef>
                <a:spcPct val="0"/>
              </a:spcBef>
              <a:spcAft>
                <a:spcPct val="0"/>
              </a:spcAft>
              <a:tabLst>
                <a:tab pos="539750" algn="l"/>
              </a:tabLst>
              <a:defRPr>
                <a:solidFill>
                  <a:schemeClr val="tx1"/>
                </a:solidFill>
                <a:latin typeface="Arial" pitchFamily="34" charset="0"/>
                <a:cs typeface="Arial" pitchFamily="34" charset="0"/>
              </a:defRPr>
            </a:lvl7pPr>
            <a:lvl8pPr fontAlgn="base">
              <a:spcBef>
                <a:spcPct val="0"/>
              </a:spcBef>
              <a:spcAft>
                <a:spcPct val="0"/>
              </a:spcAft>
              <a:tabLst>
                <a:tab pos="539750" algn="l"/>
              </a:tabLst>
              <a:defRPr>
                <a:solidFill>
                  <a:schemeClr val="tx1"/>
                </a:solidFill>
                <a:latin typeface="Arial" pitchFamily="34" charset="0"/>
                <a:cs typeface="Arial" pitchFamily="34" charset="0"/>
              </a:defRPr>
            </a:lvl8pPr>
            <a:lvl9pPr fontAlgn="base">
              <a:spcBef>
                <a:spcPct val="0"/>
              </a:spcBef>
              <a:spcAft>
                <a:spcPct val="0"/>
              </a:spcAft>
              <a:tabLst>
                <a:tab pos="539750" algn="l"/>
              </a:tabLst>
              <a:defRPr>
                <a:solidFill>
                  <a:schemeClr val="tx1"/>
                </a:solidFill>
                <a:latin typeface="Arial" pitchFamily="34" charset="0"/>
                <a:cs typeface="Arial" pitchFamily="34" charset="0"/>
              </a:defRPr>
            </a:lvl9pPr>
          </a:lstStyle>
          <a:p>
            <a:pPr indent="90488"/>
            <a:r>
              <a:rPr lang="ru-RU" altLang="ru-RU" sz="1200" dirty="0">
                <a:latin typeface="Times New Roman" pitchFamily="18" charset="0"/>
                <a:ea typeface="Calibri" pitchFamily="34" charset="0"/>
                <a:cs typeface="Times New Roman" pitchFamily="18" charset="0"/>
              </a:rPr>
              <a:t>Мой отец - </a:t>
            </a:r>
            <a:r>
              <a:rPr lang="ru-RU" altLang="ru-RU" sz="1200" dirty="0" err="1">
                <a:latin typeface="Times New Roman" pitchFamily="18" charset="0"/>
                <a:ea typeface="Calibri" pitchFamily="34" charset="0"/>
                <a:cs typeface="Times New Roman" pitchFamily="18" charset="0"/>
              </a:rPr>
              <a:t>Чомаев</a:t>
            </a:r>
            <a:r>
              <a:rPr lang="ru-RU" altLang="ru-RU" sz="1200" dirty="0">
                <a:latin typeface="Times New Roman" pitchFamily="18" charset="0"/>
                <a:ea typeface="Calibri" pitchFamily="34" charset="0"/>
                <a:cs typeface="Times New Roman" pitchFamily="18" charset="0"/>
              </a:rPr>
              <a:t> Али </a:t>
            </a:r>
            <a:r>
              <a:rPr lang="ru-RU" altLang="ru-RU" sz="1200" dirty="0" err="1">
                <a:latin typeface="Times New Roman" pitchFamily="18" charset="0"/>
                <a:ea typeface="Calibri" pitchFamily="34" charset="0"/>
                <a:cs typeface="Times New Roman" pitchFamily="18" charset="0"/>
              </a:rPr>
              <a:t>Азретович</a:t>
            </a:r>
            <a:r>
              <a:rPr lang="ru-RU" altLang="ru-RU" sz="1200" dirty="0">
                <a:latin typeface="Times New Roman" pitchFamily="18" charset="0"/>
                <a:ea typeface="Calibri" pitchFamily="34" charset="0"/>
                <a:cs typeface="Times New Roman" pitchFamily="18" charset="0"/>
              </a:rPr>
              <a:t> родился 20 июня в 1970 году в станице Сторожевой </a:t>
            </a:r>
            <a:r>
              <a:rPr lang="ru-RU" altLang="ru-RU" sz="1200" dirty="0" err="1">
                <a:latin typeface="Times New Roman" pitchFamily="18" charset="0"/>
                <a:ea typeface="Calibri" pitchFamily="34" charset="0"/>
                <a:cs typeface="Times New Roman" pitchFamily="18" charset="0"/>
              </a:rPr>
              <a:t>Зеленчукского</a:t>
            </a:r>
            <a:r>
              <a:rPr lang="ru-RU" altLang="ru-RU" sz="1200" dirty="0">
                <a:latin typeface="Times New Roman" pitchFamily="18" charset="0"/>
                <a:ea typeface="Calibri" pitchFamily="34" charset="0"/>
                <a:cs typeface="Times New Roman" pitchFamily="18" charset="0"/>
              </a:rPr>
              <a:t> района. В 1987 году он на отлично закончил школу. После чего его призвали на службу в армию. </a:t>
            </a:r>
            <a:endParaRPr lang="ru-RU" altLang="ru-RU" sz="1200" dirty="0"/>
          </a:p>
          <a:p>
            <a:pPr eaLnBrk="0" hangingPunct="0"/>
            <a:r>
              <a:rPr lang="ru-RU" altLang="ru-RU" sz="1200" dirty="0">
                <a:latin typeface="Times New Roman" pitchFamily="18" charset="0"/>
                <a:ea typeface="Calibri" pitchFamily="34" charset="0"/>
                <a:cs typeface="Times New Roman" pitchFamily="18" charset="0"/>
              </a:rPr>
              <a:t>Во время, когда служил мой отец, было много запоминающихся дней. Но самым запоминающимся днём был один день, о котором я вам сейчас расскажу.</a:t>
            </a:r>
            <a:endParaRPr lang="ru-RU" altLang="ru-RU" sz="1200" dirty="0"/>
          </a:p>
          <a:p>
            <a:pPr eaLnBrk="0" hangingPunct="0"/>
            <a:r>
              <a:rPr lang="ru-RU" altLang="ru-RU" sz="1200" dirty="0">
                <a:latin typeface="Times New Roman" pitchFamily="18" charset="0"/>
                <a:ea typeface="Calibri" pitchFamily="34" charset="0"/>
                <a:cs typeface="Times New Roman" pitchFamily="18" charset="0"/>
              </a:rPr>
              <a:t>Мой отец был часовым по стоянке и отвлекся на ракетоносцев, но на следующей секунде он отвёл </a:t>
            </a:r>
            <a:r>
              <a:rPr lang="ru-RU" altLang="ru-RU" sz="1200" dirty="0" err="1">
                <a:latin typeface="Times New Roman" pitchFamily="18" charset="0"/>
                <a:ea typeface="Calibri" pitchFamily="34" charset="0"/>
                <a:cs typeface="Times New Roman" pitchFamily="18" charset="0"/>
              </a:rPr>
              <a:t>взгляд,увидев</a:t>
            </a:r>
            <a:r>
              <a:rPr lang="ru-RU" altLang="ru-RU" sz="1200" dirty="0">
                <a:latin typeface="Times New Roman" pitchFamily="18" charset="0"/>
                <a:ea typeface="Calibri" pitchFamily="34" charset="0"/>
                <a:cs typeface="Times New Roman" pitchFamily="18" charset="0"/>
              </a:rPr>
              <a:t>, что к нему кто-то приближается. Через несколько минут он был уже перед ним.</a:t>
            </a:r>
            <a:endParaRPr lang="ru-RU" altLang="ru-RU" sz="1200" dirty="0"/>
          </a:p>
          <a:p>
            <a:pPr eaLnBrk="0" hangingPunct="0"/>
            <a:r>
              <a:rPr lang="ru-RU" altLang="ru-RU" sz="1200" dirty="0">
                <a:latin typeface="Times New Roman" pitchFamily="18" charset="0"/>
                <a:ea typeface="Calibri" pitchFamily="34" charset="0"/>
                <a:cs typeface="Times New Roman" pitchFamily="18" charset="0"/>
              </a:rPr>
              <a:t>Это был, солдат хотевший бежать за границу мой отец не мог, пустить его, так как он был часовым по стоянке. Между ними завязалась драка.</a:t>
            </a:r>
            <a:endParaRPr lang="ru-RU" altLang="ru-RU" sz="1200" dirty="0"/>
          </a:p>
          <a:p>
            <a:pPr eaLnBrk="0" hangingPunct="0"/>
            <a:r>
              <a:rPr lang="ru-RU" altLang="ru-RU" sz="1200" dirty="0">
                <a:latin typeface="Times New Roman" pitchFamily="18" charset="0"/>
                <a:ea typeface="Calibri" pitchFamily="34" charset="0"/>
                <a:cs typeface="Times New Roman" pitchFamily="18" charset="0"/>
              </a:rPr>
              <a:t>С начала они дрались на кулаках. </a:t>
            </a:r>
            <a:r>
              <a:rPr lang="ru-RU" altLang="ru-RU" sz="1200" dirty="0" err="1">
                <a:latin typeface="Times New Roman" pitchFamily="18" charset="0"/>
                <a:ea typeface="Calibri" pitchFamily="34" charset="0"/>
                <a:cs typeface="Times New Roman" pitchFamily="18" charset="0"/>
              </a:rPr>
              <a:t>Потоммойотец,увидев</a:t>
            </a:r>
            <a:r>
              <a:rPr lang="ru-RU" altLang="ru-RU" sz="1200" dirty="0">
                <a:latin typeface="Times New Roman" pitchFamily="18" charset="0"/>
                <a:ea typeface="Calibri" pitchFamily="34" charset="0"/>
                <a:cs typeface="Times New Roman" pitchFamily="18" charset="0"/>
              </a:rPr>
              <a:t>, что он достал нож, сильно его ударил, из-за чего он </a:t>
            </a:r>
            <a:r>
              <a:rPr lang="ru-RU" altLang="ru-RU" sz="1200" dirty="0" err="1">
                <a:latin typeface="Times New Roman" pitchFamily="18" charset="0"/>
                <a:ea typeface="Calibri" pitchFamily="34" charset="0"/>
                <a:cs typeface="Times New Roman" pitchFamily="18" charset="0"/>
              </a:rPr>
              <a:t>упал.Разозлившись</a:t>
            </a:r>
            <a:r>
              <a:rPr lang="ru-RU" altLang="ru-RU" sz="1200" dirty="0">
                <a:latin typeface="Times New Roman" pitchFamily="18" charset="0"/>
                <a:ea typeface="Calibri" pitchFamily="34" charset="0"/>
                <a:cs typeface="Times New Roman" pitchFamily="18" charset="0"/>
              </a:rPr>
              <a:t>, достал пистолет и стал стрелять по моему отцу.  Он, тоже взяв автомат, стрелял по нему. Началась перестрелка.</a:t>
            </a:r>
            <a:endParaRPr lang="ru-RU" altLang="ru-RU" sz="1200" dirty="0"/>
          </a:p>
          <a:p>
            <a:pPr eaLnBrk="0" hangingPunct="0"/>
            <a:r>
              <a:rPr lang="ru-RU" altLang="ru-RU" sz="1200" dirty="0">
                <a:latin typeface="Times New Roman" pitchFamily="18" charset="0"/>
                <a:ea typeface="Calibri" pitchFamily="34" charset="0"/>
                <a:cs typeface="Times New Roman" pitchFamily="18" charset="0"/>
              </a:rPr>
              <a:t>Так как он стрелял, из близкого расстояния мой отец получил, восемь пулевых ранений. Две из них вошли в моего отца и остались внутри него, три насквозь прошли, в ногу и руку и ещё три зацепило, кожу. Мой отец тоже стрелял и ранил его в лоб и плечо. Ему всё же удалось сбежать, мой отец поняв что ему его не догнать, в шоковом состоянии побежал и сообщил об этом другим солдатам, после чего упал в обморок.</a:t>
            </a:r>
            <a:endParaRPr lang="ru-RU" altLang="ru-RU" sz="1200" dirty="0"/>
          </a:p>
          <a:p>
            <a:pPr eaLnBrk="0" hangingPunct="0"/>
            <a:r>
              <a:rPr lang="ru-RU" altLang="ru-RU" sz="1200" dirty="0">
                <a:latin typeface="Times New Roman" pitchFamily="18" charset="0"/>
                <a:ea typeface="Calibri" pitchFamily="34" charset="0"/>
                <a:cs typeface="Times New Roman" pitchFamily="18" charset="0"/>
              </a:rPr>
              <a:t>Его повезли в госпиталь, где он пробыл месяц. Потом его отпустили в отпуск домой, на его родину в станицу Сторожевую.</a:t>
            </a:r>
            <a:endParaRPr lang="ru-RU" altLang="ru-RU" sz="1200" dirty="0"/>
          </a:p>
          <a:p>
            <a:pPr eaLnBrk="0" hangingPunct="0"/>
            <a:r>
              <a:rPr lang="ru-RU" altLang="ru-RU" sz="1200" dirty="0">
                <a:latin typeface="Times New Roman" pitchFamily="18" charset="0"/>
                <a:ea typeface="Calibri" pitchFamily="34" charset="0"/>
                <a:cs typeface="Times New Roman" pitchFamily="18" charset="0"/>
              </a:rPr>
              <a:t>Ему дали орден за смелость и вскоре сообщили, что бежавший солдат подорвался на частном самолёте в Турции.</a:t>
            </a:r>
            <a:endParaRPr lang="ru-RU" altLang="ru-RU" sz="1200" dirty="0"/>
          </a:p>
          <a:p>
            <a:pPr eaLnBrk="0" hangingPunct="0"/>
            <a:r>
              <a:rPr lang="ru-RU" altLang="ru-RU" sz="1200" dirty="0">
                <a:latin typeface="Times New Roman" pitchFamily="18" charset="0"/>
                <a:ea typeface="Calibri" pitchFamily="34" charset="0"/>
                <a:cs typeface="Times New Roman" pitchFamily="18" charset="0"/>
              </a:rPr>
              <a:t>	Об этом в те годы было написано даже в одной из газет. Да, это удивительная история я и сам не поверил когда услышал её. Зато я узнал, что честь родине отдавать должен каждый. Я очень рад и горд за своего отца.</a:t>
            </a:r>
            <a:endParaRPr lang="ru-RU" altLang="ru-RU" sz="1200" dirty="0"/>
          </a:p>
        </p:txBody>
      </p:sp>
    </p:spTree>
    <p:extLst>
      <p:ext uri="{BB962C8B-B14F-4D97-AF65-F5344CB8AC3E}">
        <p14:creationId xmlns:p14="http://schemas.microsoft.com/office/powerpoint/2010/main" val="4229597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3370" y="36189"/>
            <a:ext cx="9134631" cy="6858000"/>
          </a:xfrm>
          <a:prstGeom prst="rect">
            <a:avLst/>
          </a:prstGeom>
        </p:spPr>
      </p:pic>
      <p:sp>
        <p:nvSpPr>
          <p:cNvPr id="3" name="Rectangle 2"/>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ru-RU" altLang="ru-RU">
              <a:latin typeface="Arial" pitchFamily="34" charset="0"/>
              <a:cs typeface="Arial" pitchFamily="34" charset="0"/>
            </a:endParaRPr>
          </a:p>
        </p:txBody>
      </p:sp>
      <p:pic>
        <p:nvPicPr>
          <p:cNvPr id="58369" name="Рисунок 2" descr="Шидаков"/>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5520" y="457201"/>
            <a:ext cx="3024336" cy="410566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5015880" y="99922"/>
            <a:ext cx="5652120" cy="6278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ru-RU" altLang="ru-RU" sz="2200" dirty="0">
                <a:latin typeface="Times New Roman" pitchFamily="18" charset="0"/>
                <a:ea typeface="Calibri" pitchFamily="34" charset="0"/>
                <a:cs typeface="Times New Roman" pitchFamily="18" charset="0"/>
              </a:rPr>
              <a:t> </a:t>
            </a:r>
            <a:r>
              <a:rPr lang="ru-RU" altLang="ru-RU" sz="2400" dirty="0">
                <a:latin typeface="Times New Roman" pitchFamily="18" charset="0"/>
                <a:ea typeface="Calibri" pitchFamily="34" charset="0"/>
                <a:cs typeface="Times New Roman" pitchFamily="18" charset="0"/>
              </a:rPr>
              <a:t>С </a:t>
            </a:r>
            <a:r>
              <a:rPr lang="ru-RU" altLang="ru-RU" sz="1400" dirty="0">
                <a:latin typeface="Times New Roman" pitchFamily="18" charset="0"/>
                <a:ea typeface="Calibri" pitchFamily="34" charset="0"/>
                <a:cs typeface="Times New Roman" pitchFamily="18" charset="0"/>
              </a:rPr>
              <a:t>давних времён молодых юношей призывают на военную службу </a:t>
            </a:r>
            <a:r>
              <a:rPr lang="ru-RU" altLang="ru-RU" sz="1400" dirty="0">
                <a:latin typeface="Calibri"/>
                <a:ea typeface="Calibri" pitchFamily="34" charset="0"/>
                <a:cs typeface="Times New Roman" pitchFamily="18" charset="0"/>
              </a:rPr>
              <a:t>–</a:t>
            </a:r>
            <a:r>
              <a:rPr lang="ru-RU" altLang="ru-RU" sz="1400" dirty="0">
                <a:latin typeface="Times New Roman" pitchFamily="18" charset="0"/>
                <a:ea typeface="Calibri" pitchFamily="34" charset="0"/>
                <a:cs typeface="Times New Roman" pitchFamily="18" charset="0"/>
              </a:rPr>
              <a:t>они отправляются в армию. Раньше служили два года, ныне </a:t>
            </a:r>
            <a:r>
              <a:rPr lang="ru-RU" altLang="ru-RU" sz="1400" dirty="0">
                <a:latin typeface="Calibri"/>
                <a:ea typeface="Calibri" pitchFamily="34" charset="0"/>
                <a:cs typeface="Times New Roman" pitchFamily="18" charset="0"/>
              </a:rPr>
              <a:t>–</a:t>
            </a:r>
            <a:r>
              <a:rPr lang="ru-RU" altLang="ru-RU" sz="1400" dirty="0">
                <a:latin typeface="Times New Roman" pitchFamily="18" charset="0"/>
                <a:ea typeface="Calibri" pitchFamily="34" charset="0"/>
                <a:cs typeface="Times New Roman" pitchFamily="18" charset="0"/>
              </a:rPr>
              <a:t> один. Здесь физически подготавливают солдат, проводят для них военно-патриотическое воспитание, строевую подготовку и многое другое.</a:t>
            </a:r>
            <a:endParaRPr lang="ru-RU" altLang="ru-RU" sz="1400" dirty="0">
              <a:latin typeface="Arial" pitchFamily="34" charset="0"/>
              <a:cs typeface="Arial" pitchFamily="34" charset="0"/>
            </a:endParaRPr>
          </a:p>
          <a:p>
            <a:pPr eaLnBrk="0" fontAlgn="base" hangingPunct="0">
              <a:spcBef>
                <a:spcPct val="0"/>
              </a:spcBef>
              <a:spcAft>
                <a:spcPct val="0"/>
              </a:spcAft>
            </a:pPr>
            <a:r>
              <a:rPr lang="ru-RU" altLang="ru-RU" sz="1400" dirty="0">
                <a:latin typeface="Times New Roman" pitchFamily="18" charset="0"/>
                <a:ea typeface="Calibri" pitchFamily="34" charset="0"/>
                <a:cs typeface="Times New Roman" pitchFamily="18" charset="0"/>
              </a:rPr>
              <a:t>   Так и мой папа не исключение. Он служил в армии с 1987 года по 1989год.</a:t>
            </a:r>
            <a:endParaRPr lang="ru-RU" altLang="ru-RU" sz="1400" dirty="0">
              <a:latin typeface="Arial" pitchFamily="34" charset="0"/>
              <a:cs typeface="Arial" pitchFamily="34" charset="0"/>
            </a:endParaRPr>
          </a:p>
          <a:p>
            <a:pPr eaLnBrk="0" fontAlgn="base" hangingPunct="0">
              <a:spcBef>
                <a:spcPct val="0"/>
              </a:spcBef>
              <a:spcAft>
                <a:spcPct val="0"/>
              </a:spcAft>
            </a:pPr>
            <a:r>
              <a:rPr lang="ru-RU" altLang="ru-RU" sz="1400" dirty="0">
                <a:latin typeface="Times New Roman" pitchFamily="18" charset="0"/>
                <a:ea typeface="Calibri" pitchFamily="34" charset="0"/>
                <a:cs typeface="Times New Roman" pitchFamily="18" charset="0"/>
              </a:rPr>
              <a:t>   Его день начинался с подъёма в шесть часов утра, его объявлял дежурный по роте. Затем юные солдаты делали утреннюю зарядку, во время которой командир пристально следил за чётким выполнением всех упражнений. После этого все шли в столовую, завтрак начинался с раздачи: служащие, становясь в очередь, брали подносы с приборами, потом салаты, первое, второе блюда, компот или чай. Далее начинались политические занятия, строевая подготовка, спортивные игры, такие как футбол, волейбол или ручной мяч, после чего юноши могли отдохнуть </a:t>
            </a:r>
            <a:r>
              <a:rPr lang="ru-RU" altLang="ru-RU" sz="1400" dirty="0">
                <a:latin typeface="Calibri"/>
                <a:ea typeface="Calibri" pitchFamily="34" charset="0"/>
                <a:cs typeface="Times New Roman" pitchFamily="18" charset="0"/>
              </a:rPr>
              <a:t>–</a:t>
            </a:r>
            <a:r>
              <a:rPr lang="ru-RU" altLang="ru-RU" sz="1400" dirty="0">
                <a:latin typeface="Times New Roman" pitchFamily="18" charset="0"/>
                <a:ea typeface="Calibri" pitchFamily="34" charset="0"/>
                <a:cs typeface="Times New Roman" pitchFamily="18" charset="0"/>
              </a:rPr>
              <a:t> у них был досуг. На досуге они читали интересные книги, общались друг с другом, а затем отбой и всё сначала</a:t>
            </a:r>
            <a:r>
              <a:rPr lang="ru-RU" altLang="ru-RU" sz="1400" dirty="0">
                <a:latin typeface="Calibri"/>
                <a:ea typeface="Calibri" pitchFamily="34" charset="0"/>
                <a:cs typeface="Times New Roman" pitchFamily="18" charset="0"/>
              </a:rPr>
              <a:t>…</a:t>
            </a:r>
            <a:r>
              <a:rPr lang="ru-RU" altLang="ru-RU" sz="1400" dirty="0">
                <a:latin typeface="Times New Roman" pitchFamily="18" charset="0"/>
                <a:ea typeface="Calibri" pitchFamily="34" charset="0"/>
                <a:cs typeface="Times New Roman" pitchFamily="18" charset="0"/>
              </a:rPr>
              <a:t> но иногда папе присылали письма его друзья и семья, также ему раз в одну </a:t>
            </a:r>
            <a:r>
              <a:rPr lang="ru-RU" altLang="ru-RU" sz="1400" dirty="0">
                <a:latin typeface="Calibri"/>
                <a:ea typeface="Calibri" pitchFamily="34" charset="0"/>
                <a:cs typeface="Times New Roman" pitchFamily="18" charset="0"/>
              </a:rPr>
              <a:t>–</a:t>
            </a:r>
            <a:r>
              <a:rPr lang="ru-RU" altLang="ru-RU" sz="1400" dirty="0">
                <a:latin typeface="Times New Roman" pitchFamily="18" charset="0"/>
                <a:ea typeface="Calibri" pitchFamily="34" charset="0"/>
                <a:cs typeface="Times New Roman" pitchFamily="18" charset="0"/>
              </a:rPr>
              <a:t> две недели отправляли посылки. Их они вскрывали при командире </a:t>
            </a:r>
            <a:r>
              <a:rPr lang="ru-RU" altLang="ru-RU" sz="1400" dirty="0">
                <a:latin typeface="Calibri"/>
                <a:ea typeface="Calibri" pitchFamily="34" charset="0"/>
                <a:cs typeface="Times New Roman" pitchFamily="18" charset="0"/>
              </a:rPr>
              <a:t>–</a:t>
            </a:r>
            <a:r>
              <a:rPr lang="ru-RU" altLang="ru-RU" sz="1400" dirty="0">
                <a:latin typeface="Times New Roman" pitchFamily="18" charset="0"/>
                <a:ea typeface="Calibri" pitchFamily="34" charset="0"/>
                <a:cs typeface="Times New Roman" pitchFamily="18" charset="0"/>
              </a:rPr>
              <a:t> он следил чтобы солдатам не присылали спиртных напитков и прочее. В основном отправляли сладости и средства гигиены.</a:t>
            </a:r>
            <a:endParaRPr lang="ru-RU" altLang="ru-RU" sz="1400" dirty="0">
              <a:latin typeface="Arial" pitchFamily="34" charset="0"/>
              <a:cs typeface="Arial" pitchFamily="34" charset="0"/>
            </a:endParaRPr>
          </a:p>
          <a:p>
            <a:pPr eaLnBrk="0" fontAlgn="base" hangingPunct="0">
              <a:spcBef>
                <a:spcPct val="0"/>
              </a:spcBef>
              <a:spcAft>
                <a:spcPct val="0"/>
              </a:spcAft>
            </a:pPr>
            <a:r>
              <a:rPr lang="ru-RU" altLang="ru-RU" sz="1400" dirty="0">
                <a:latin typeface="Times New Roman" pitchFamily="18" charset="0"/>
                <a:ea typeface="Calibri" pitchFamily="34" charset="0"/>
                <a:cs typeface="Times New Roman" pitchFamily="18" charset="0"/>
              </a:rPr>
              <a:t>Мне кажется, несмотря на тяжёлые физические и умственные нагрузки, в армии время проходит быстро и с пользой! А ведь и вправду, если бы юноши не учились военному делу, отправляясь на военную службу, у нашей Родины не было бы такой хорошо обученной регулярной армии, у неё не было бы защитников</a:t>
            </a:r>
            <a:r>
              <a:rPr lang="ru-RU" altLang="ru-RU" sz="1400" dirty="0">
                <a:latin typeface="Calibri"/>
                <a:ea typeface="Calibri" pitchFamily="34" charset="0"/>
                <a:cs typeface="Times New Roman" pitchFamily="18" charset="0"/>
              </a:rPr>
              <a:t>…</a:t>
            </a:r>
            <a:endParaRPr lang="ru-RU" altLang="ru-RU" sz="1400" dirty="0">
              <a:latin typeface="Arial" pitchFamily="34" charset="0"/>
              <a:cs typeface="Arial" pitchFamily="34" charset="0"/>
            </a:endParaRPr>
          </a:p>
          <a:p>
            <a:pPr eaLnBrk="0" fontAlgn="base" hangingPunct="0">
              <a:spcBef>
                <a:spcPct val="0"/>
              </a:spcBef>
              <a:spcAft>
                <a:spcPct val="0"/>
              </a:spcAft>
            </a:pPr>
            <a:r>
              <a:rPr lang="ru-RU" altLang="ru-RU" sz="1400" dirty="0">
                <a:latin typeface="Times New Roman" pitchFamily="18" charset="0"/>
                <a:ea typeface="Calibri" pitchFamily="34" charset="0"/>
                <a:cs typeface="Times New Roman" pitchFamily="18" charset="0"/>
              </a:rPr>
              <a:t>  Также мы ежегодно отправляем молодым солдатам разные подарки на День защитника Отечества. Чаще всего им отправляют шоколадные и другие конфеты. </a:t>
            </a:r>
            <a:endParaRPr lang="ru-RU" altLang="ru-RU" sz="1400" dirty="0">
              <a:latin typeface="Arial" pitchFamily="34" charset="0"/>
              <a:cs typeface="Arial" pitchFamily="34" charset="0"/>
            </a:endParaRPr>
          </a:p>
        </p:txBody>
      </p:sp>
    </p:spTree>
    <p:extLst>
      <p:ext uri="{BB962C8B-B14F-4D97-AF65-F5344CB8AC3E}">
        <p14:creationId xmlns:p14="http://schemas.microsoft.com/office/powerpoint/2010/main" val="3872926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8685" y="0"/>
            <a:ext cx="9134631" cy="6858000"/>
          </a:xfrm>
          <a:prstGeom prst="rect">
            <a:avLst/>
          </a:prstGeom>
        </p:spPr>
      </p:pic>
      <p:pic>
        <p:nvPicPr>
          <p:cNvPr id="2560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62336" y="119674"/>
            <a:ext cx="3492037" cy="5685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flipH="1">
            <a:off x="5303912" y="332656"/>
            <a:ext cx="4968551" cy="5678478"/>
          </a:xfrm>
          <a:prstGeom prst="rect">
            <a:avLst/>
          </a:prstGeom>
          <a:noFill/>
        </p:spPr>
        <p:txBody>
          <a:bodyPr wrap="square" rtlCol="0">
            <a:spAutoFit/>
          </a:bodyPr>
          <a:lstStyle/>
          <a:p>
            <a:r>
              <a:rPr lang="ru-RU" sz="1100" dirty="0"/>
              <a:t>Мой прадедушка прошёл войну, можно сказать, от начала до конца. Он ушёл на фронт в возрасте 24 лет.</a:t>
            </a:r>
          </a:p>
          <a:p>
            <a:r>
              <a:rPr lang="ru-RU" sz="1100" dirty="0"/>
              <a:t>По словам моей мамы ему нелегко давались воспоминания о годах войны. Но все же бывали моменты, когда он отрывками немного рассказывал.</a:t>
            </a:r>
          </a:p>
          <a:p>
            <a:r>
              <a:rPr lang="ru-RU" sz="1100" dirty="0"/>
              <a:t>«Хоть война и была внезапной, мы немного были готовы защищать свою Родину. Война - это ужасное испытание. Это постоянная смерть, которая рядом с тобой и угрожает тебе. У ног рвутся снаряды, на тебя идут вражеские танки, сверху к тебе прицеливаются стаи немецких самолётов, артиллерия стреляет. Помню ,когда на Курской дуге началась битва, мы стояли в районе села Ракитное Воронежской области. Выдвинули оттуда на передовую, где уже были вырыты траншеи, готовые к обороне. Когда немцы прорвали оборону, мы заняли сплошную оборону, в дзоте установили пулемёт « Максим». Через какое-то время враг подошёл ближе. Атаковала пехота, поддерживаемая танками.  Отбили атаку, но много ребят потеряли. Помню рёв самолётов, надвигающиеся разрывы, вой и свист падающей бомбы. Совсем низко, почти над соснами -жёлтые широкие крылья с чёрным крестом. Яростная пулемётная очередь. У меня промелькнула никчёмная мысль: «я этому человеку ничего не сделал. А он сейчас собирается убить меня…».Мы миновали деревню. Над головой что-то резко и грубо свистнуло. Я догадался, что это – снаряд, первый в моей жизни. Издали стали приближаться частые взрывы, они настигали меня. Следующий был мой, метил в меня. Я прыгнул в яму. Совсем рядом рвануло. Я оглянулся по сторонам. Двоим моим товарищам слева и справа от меня повезло меньше чем мне. Я не верил, что остался жив! Тогда я осознал, что был в сантиметре от смерти, но что-то меня спасло. Немцы отступили после сильного боя.»</a:t>
            </a:r>
          </a:p>
          <a:p>
            <a:r>
              <a:rPr lang="ru-RU" sz="1100" dirty="0"/>
              <a:t>Со слезами на глазах рассказывал это всё мой прадедушка. За военные подвиги он награждён орденами и медалями. Есть среди них самая почётная солдатская медаль «За отвагу».</a:t>
            </a:r>
          </a:p>
          <a:p>
            <a:r>
              <a:rPr lang="ru-RU" sz="1100" dirty="0"/>
              <a:t>На День Победы прадедушка надевал парадный мундир и медали и шёл на парад. Я горжусь своим прадедушкой! На День Победы мы с мамой возьмём фото нашего героя и станем в ряды « Бессмертного полка».</a:t>
            </a:r>
          </a:p>
          <a:p>
            <a:r>
              <a:rPr lang="ru-RU" sz="1100" dirty="0"/>
              <a:t> </a:t>
            </a:r>
          </a:p>
          <a:p>
            <a:r>
              <a:rPr lang="ru-RU" sz="1100" dirty="0"/>
              <a:t> </a:t>
            </a:r>
            <a:r>
              <a:rPr lang="ru-RU" sz="1100" dirty="0" err="1"/>
              <a:t>Текеев</a:t>
            </a:r>
            <a:r>
              <a:rPr lang="ru-RU" sz="1100" dirty="0"/>
              <a:t> Казбек ученик 3 «В» класса.</a:t>
            </a:r>
          </a:p>
        </p:txBody>
      </p:sp>
    </p:spTree>
    <p:extLst>
      <p:ext uri="{BB962C8B-B14F-4D97-AF65-F5344CB8AC3E}">
        <p14:creationId xmlns:p14="http://schemas.microsoft.com/office/powerpoint/2010/main" val="13521865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3370" y="36189"/>
            <a:ext cx="9134631" cy="6858000"/>
          </a:xfrm>
          <a:prstGeom prst="rect">
            <a:avLst/>
          </a:prstGeom>
        </p:spPr>
      </p:pic>
      <p:sp>
        <p:nvSpPr>
          <p:cNvPr id="3" name="Rectangle 2"/>
          <p:cNvSpPr>
            <a:spLocks noChangeArrowheads="1"/>
          </p:cNvSpPr>
          <p:nvPr/>
        </p:nvSpPr>
        <p:spPr bwMode="auto">
          <a:xfrm>
            <a:off x="1524001" y="43934"/>
            <a:ext cx="63671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47675"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endParaRPr lang="ru-RU" altLang="ru-RU"/>
          </a:p>
        </p:txBody>
      </p:sp>
      <p:pic>
        <p:nvPicPr>
          <p:cNvPr id="57345" name="Рисунок 2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1544" y="457200"/>
            <a:ext cx="3168352" cy="447824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5231904" y="-128309"/>
            <a:ext cx="5112568" cy="652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7675"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ru-RU" altLang="ru-RU" sz="1100" b="1" dirty="0" err="1">
                <a:solidFill>
                  <a:srgbClr val="000000"/>
                </a:solidFill>
                <a:latin typeface="Calibri" pitchFamily="34" charset="0"/>
                <a:ea typeface="Times New Roman" pitchFamily="18" charset="0"/>
                <a:cs typeface="Times New Roman" pitchFamily="18" charset="0"/>
              </a:rPr>
              <a:t>Бытдаев</a:t>
            </a:r>
            <a:r>
              <a:rPr lang="ru-RU" altLang="ru-RU" sz="1100" b="1" dirty="0">
                <a:solidFill>
                  <a:srgbClr val="000000"/>
                </a:solidFill>
                <a:latin typeface="Calibri" pitchFamily="34" charset="0"/>
                <a:ea typeface="Times New Roman" pitchFamily="18" charset="0"/>
                <a:cs typeface="Times New Roman" pitchFamily="18" charset="0"/>
              </a:rPr>
              <a:t> </a:t>
            </a:r>
            <a:r>
              <a:rPr lang="ru-RU" altLang="ru-RU" sz="1100" b="1" dirty="0" err="1">
                <a:solidFill>
                  <a:srgbClr val="000000"/>
                </a:solidFill>
                <a:latin typeface="Calibri" pitchFamily="34" charset="0"/>
                <a:ea typeface="Times New Roman" pitchFamily="18" charset="0"/>
                <a:cs typeface="Times New Roman" pitchFamily="18" charset="0"/>
              </a:rPr>
              <a:t>Аубкир</a:t>
            </a:r>
            <a:r>
              <a:rPr lang="ru-RU" altLang="ru-RU" sz="1100" b="1" dirty="0">
                <a:solidFill>
                  <a:srgbClr val="000000"/>
                </a:solidFill>
                <a:latin typeface="Calibri" pitchFamily="34" charset="0"/>
                <a:ea typeface="Times New Roman" pitchFamily="18" charset="0"/>
                <a:cs typeface="Times New Roman" pitchFamily="18" charset="0"/>
              </a:rPr>
              <a:t> </a:t>
            </a:r>
            <a:r>
              <a:rPr lang="ru-RU" altLang="ru-RU" sz="1100" b="1" dirty="0" err="1">
                <a:solidFill>
                  <a:srgbClr val="000000"/>
                </a:solidFill>
                <a:latin typeface="Calibri" pitchFamily="34" charset="0"/>
                <a:ea typeface="Times New Roman" pitchFamily="18" charset="0"/>
                <a:cs typeface="Times New Roman" pitchFamily="18" charset="0"/>
              </a:rPr>
              <a:t>Ансарович</a:t>
            </a:r>
            <a:endParaRPr lang="ru-RU" altLang="ru-RU" sz="1100" dirty="0"/>
          </a:p>
          <a:p>
            <a:pPr eaLnBrk="0" hangingPunct="0"/>
            <a:r>
              <a:rPr lang="ru-RU" altLang="ru-RU" sz="1100" dirty="0">
                <a:solidFill>
                  <a:srgbClr val="000000"/>
                </a:solidFill>
                <a:latin typeface="Calibri" pitchFamily="34" charset="0"/>
                <a:ea typeface="Times New Roman" pitchFamily="18" charset="0"/>
                <a:cs typeface="Times New Roman" pitchFamily="18" charset="0"/>
              </a:rPr>
              <a:t>Мой папа, </a:t>
            </a:r>
            <a:r>
              <a:rPr lang="ru-RU" altLang="ru-RU" sz="1100" dirty="0" err="1">
                <a:solidFill>
                  <a:srgbClr val="000000"/>
                </a:solidFill>
                <a:latin typeface="Calibri" pitchFamily="34" charset="0"/>
                <a:ea typeface="Times New Roman" pitchFamily="18" charset="0"/>
                <a:cs typeface="Times New Roman" pitchFamily="18" charset="0"/>
              </a:rPr>
              <a:t>Бытдаев</a:t>
            </a:r>
            <a:r>
              <a:rPr lang="ru-RU" altLang="ru-RU" sz="1100" dirty="0">
                <a:solidFill>
                  <a:srgbClr val="000000"/>
                </a:solidFill>
                <a:latin typeface="Calibri" pitchFamily="34" charset="0"/>
                <a:ea typeface="Times New Roman" pitchFamily="18" charset="0"/>
                <a:cs typeface="Times New Roman" pitchFamily="18" charset="0"/>
              </a:rPr>
              <a:t> </a:t>
            </a:r>
            <a:r>
              <a:rPr lang="ru-RU" altLang="ru-RU" sz="1100" dirty="0" err="1">
                <a:solidFill>
                  <a:srgbClr val="000000"/>
                </a:solidFill>
                <a:latin typeface="Calibri" pitchFamily="34" charset="0"/>
                <a:ea typeface="Times New Roman" pitchFamily="18" charset="0"/>
                <a:cs typeface="Times New Roman" pitchFamily="18" charset="0"/>
              </a:rPr>
              <a:t>Аубекир</a:t>
            </a:r>
            <a:r>
              <a:rPr lang="ru-RU" altLang="ru-RU" sz="1100" dirty="0">
                <a:solidFill>
                  <a:srgbClr val="000000"/>
                </a:solidFill>
                <a:latin typeface="Calibri" pitchFamily="34" charset="0"/>
                <a:ea typeface="Times New Roman" pitchFamily="18" charset="0"/>
                <a:cs typeface="Times New Roman" pitchFamily="18" charset="0"/>
              </a:rPr>
              <a:t> </a:t>
            </a:r>
            <a:r>
              <a:rPr lang="ru-RU" altLang="ru-RU" sz="1100" dirty="0" err="1">
                <a:solidFill>
                  <a:srgbClr val="000000"/>
                </a:solidFill>
                <a:latin typeface="Calibri" pitchFamily="34" charset="0"/>
                <a:ea typeface="Times New Roman" pitchFamily="18" charset="0"/>
                <a:cs typeface="Times New Roman" pitchFamily="18" charset="0"/>
              </a:rPr>
              <a:t>Ансарович</a:t>
            </a:r>
            <a:r>
              <a:rPr lang="ru-RU" altLang="ru-RU" sz="1100" dirty="0">
                <a:solidFill>
                  <a:srgbClr val="000000"/>
                </a:solidFill>
                <a:latin typeface="Calibri" pitchFamily="34" charset="0"/>
                <a:ea typeface="Times New Roman" pitchFamily="18" charset="0"/>
                <a:cs typeface="Times New Roman" pitchFamily="18" charset="0"/>
              </a:rPr>
              <a:t>, проходил военную службу в “Группе Советских Войск в Германии” (ГСВГ), в Германской Демократической Республике (ГДР). Он служил в разведывательно-десантном батальоне. Папа любит вспоминать времена, когда он служил в армии. По его словам, десантником быть непросто. Воздушно-десантные войска предназначены для выброски и действий в тылу противника с целью нарушения управления войсками нарушению функционирования тыла и разрушению тыловых коммуникаций, захвату и уничтожению пунктов управления высокоточным оружием, а также по обороне открытых флангов, блокированию и уничтожению высаженных воздушных десантов, прорвавшихся группировок противника и выполнения других задач. Поэтому, служба в таких войсках нелегкая. Но папа прошел эту службу с достоинством. Звание папы “гвардии старшина”. Он награждён знаками: “Отличник Советской Армии”, “Воин-спортсмен”, “Парашютист-отличник”.</a:t>
            </a:r>
            <a:endParaRPr lang="ru-RU" altLang="ru-RU" sz="1100" dirty="0"/>
          </a:p>
          <a:p>
            <a:pPr eaLnBrk="0" hangingPunct="0"/>
            <a:r>
              <a:rPr lang="ru-RU" altLang="ru-RU" sz="1100" dirty="0">
                <a:solidFill>
                  <a:srgbClr val="000000"/>
                </a:solidFill>
                <a:latin typeface="Calibri" pitchFamily="34" charset="0"/>
                <a:ea typeface="Times New Roman" pitchFamily="18" charset="0"/>
                <a:cs typeface="Times New Roman" pitchFamily="18" charset="0"/>
              </a:rPr>
              <a:t>Говоря о воспоминаниях папы, следует отметить, что больше всего воспоминаний связано с его прыжками. За всю службу папа совершил 39 прыжков. Но самым важным для него был и остается его первый прыжок. Папа очень усердно к нему готовился. Он тщательно укладывал свой парашют, надел все необходимое снаряжение и вместе с сослуживцами отправился на борт специального воздушного судна. И вот, нужная высота набрана. Пришло время прыгать. Его товарищи один за другим совершают прыжки, папа прыгнул вслед за ними. Ощущения были незабываемыми.</a:t>
            </a:r>
            <a:endParaRPr lang="ru-RU" altLang="ru-RU" sz="1100" dirty="0"/>
          </a:p>
          <a:p>
            <a:pPr eaLnBrk="0" hangingPunct="0"/>
            <a:r>
              <a:rPr lang="ru-RU" altLang="ru-RU" sz="1100" dirty="0">
                <a:solidFill>
                  <a:srgbClr val="000000"/>
                </a:solidFill>
                <a:latin typeface="Calibri" pitchFamily="34" charset="0"/>
                <a:ea typeface="Times New Roman" pitchFamily="18" charset="0"/>
                <a:cs typeface="Times New Roman" pitchFamily="18" charset="0"/>
              </a:rPr>
              <a:t>Еще одним значимым воспоминанием папы о службе в армии стало посещение </a:t>
            </a:r>
            <a:r>
              <a:rPr lang="ru-RU" altLang="ru-RU" sz="1100" dirty="0" err="1">
                <a:solidFill>
                  <a:srgbClr val="000000"/>
                </a:solidFill>
                <a:latin typeface="Calibri" pitchFamily="34" charset="0"/>
                <a:ea typeface="Times New Roman" pitchFamily="18" charset="0"/>
                <a:cs typeface="Times New Roman" pitchFamily="18" charset="0"/>
              </a:rPr>
              <a:t>Трептов</a:t>
            </a:r>
            <a:r>
              <a:rPr lang="ru-RU" altLang="ru-RU" sz="1100" dirty="0">
                <a:solidFill>
                  <a:srgbClr val="000000"/>
                </a:solidFill>
                <a:latin typeface="Calibri" pitchFamily="34" charset="0"/>
                <a:ea typeface="Times New Roman" pitchFamily="18" charset="0"/>
                <a:cs typeface="Times New Roman" pitchFamily="18" charset="0"/>
              </a:rPr>
              <a:t>-парка. </a:t>
            </a:r>
            <a:r>
              <a:rPr lang="ru-RU" altLang="ru-RU" sz="1100" dirty="0" err="1">
                <a:solidFill>
                  <a:srgbClr val="000000"/>
                </a:solidFill>
                <a:latin typeface="Calibri" pitchFamily="34" charset="0"/>
                <a:ea typeface="Times New Roman" pitchFamily="18" charset="0"/>
                <a:cs typeface="Times New Roman" pitchFamily="18" charset="0"/>
              </a:rPr>
              <a:t>Трептов</a:t>
            </a:r>
            <a:r>
              <a:rPr lang="ru-RU" altLang="ru-RU" sz="1100" dirty="0">
                <a:solidFill>
                  <a:srgbClr val="000000"/>
                </a:solidFill>
                <a:latin typeface="Calibri" pitchFamily="34" charset="0"/>
                <a:ea typeface="Times New Roman" pitchFamily="18" charset="0"/>
                <a:cs typeface="Times New Roman" pitchFamily="18" charset="0"/>
              </a:rPr>
              <a:t>-парк - это достопримечательность, находящаяся в Берлине. Особой его частью является Советский мемориал, посвященный павшим советским солдатам. Именно туда отправились только лучшие солдаты, отличившиеся на службе. Среди них был и мой папа, и я этим горжусь. Особое впечатление на папу произвел памятник советскому солдату со спасённым ребёнком на руке, которая является всемирно известным символом вклада Советского Союза в разгром гитлеровского фашизма.  Также во время службы папа в числе лучших солдат отправился на экскурсию во дворец </a:t>
            </a:r>
            <a:r>
              <a:rPr lang="ru-RU" altLang="ru-RU" sz="1100" dirty="0" err="1">
                <a:solidFill>
                  <a:srgbClr val="000000"/>
                </a:solidFill>
                <a:latin typeface="Calibri" pitchFamily="34" charset="0"/>
                <a:ea typeface="Times New Roman" pitchFamily="18" charset="0"/>
                <a:cs typeface="Times New Roman" pitchFamily="18" charset="0"/>
              </a:rPr>
              <a:t>Цецилиенхоф</a:t>
            </a:r>
            <a:r>
              <a:rPr lang="ru-RU" altLang="ru-RU" sz="1100" dirty="0">
                <a:solidFill>
                  <a:srgbClr val="000000"/>
                </a:solidFill>
                <a:latin typeface="Calibri" pitchFamily="34" charset="0"/>
                <a:ea typeface="Times New Roman" pitchFamily="18" charset="0"/>
                <a:cs typeface="Times New Roman" pitchFamily="18" charset="0"/>
              </a:rPr>
              <a:t>, в котором была проведена Потсдамская конференция, результатом которой стало заключение Потсдамского соглашения. Эта экскурсия в очередной раз пробудила в папе дух патриотизма и гордости за свою Родину.</a:t>
            </a:r>
            <a:endParaRPr lang="ru-RU" altLang="ru-RU" sz="1100" dirty="0"/>
          </a:p>
          <a:p>
            <a:pPr eaLnBrk="0" hangingPunct="0"/>
            <a:r>
              <a:rPr lang="ru-RU" altLang="ru-RU" sz="1100" dirty="0">
                <a:solidFill>
                  <a:srgbClr val="000000"/>
                </a:solidFill>
                <a:latin typeface="Calibri" pitchFamily="34" charset="0"/>
                <a:ea typeface="Times New Roman" pitchFamily="18" charset="0"/>
                <a:cs typeface="Times New Roman" pitchFamily="18" charset="0"/>
              </a:rPr>
              <a:t>          Вот такие воспоминания остались у папы о временах, когда он был солдатом воздушно-десантных войск. Даже если ты находишься в другой стране, родная земля всегда будет напоминать о себе.</a:t>
            </a:r>
            <a:endParaRPr lang="ru-RU" altLang="ru-RU" sz="1100" dirty="0"/>
          </a:p>
        </p:txBody>
      </p:sp>
    </p:spTree>
    <p:extLst>
      <p:ext uri="{BB962C8B-B14F-4D97-AF65-F5344CB8AC3E}">
        <p14:creationId xmlns:p14="http://schemas.microsoft.com/office/powerpoint/2010/main" val="29835367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3370" y="0"/>
            <a:ext cx="9134631" cy="6858000"/>
          </a:xfrm>
          <a:prstGeom prst="rect">
            <a:avLst/>
          </a:prstGeom>
        </p:spPr>
      </p:pic>
      <p:pic>
        <p:nvPicPr>
          <p:cNvPr id="56321" name="Рисунок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553" y="332657"/>
            <a:ext cx="3323753" cy="590024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ru-RU" altLang="ru-RU">
              <a:latin typeface="Arial" pitchFamily="34" charset="0"/>
              <a:cs typeface="Arial" pitchFamily="34" charset="0"/>
            </a:endParaRPr>
          </a:p>
        </p:txBody>
      </p:sp>
      <p:sp>
        <p:nvSpPr>
          <p:cNvPr id="4" name="Rectangle 4"/>
          <p:cNvSpPr>
            <a:spLocks noChangeArrowheads="1"/>
          </p:cNvSpPr>
          <p:nvPr/>
        </p:nvSpPr>
        <p:spPr bwMode="auto">
          <a:xfrm>
            <a:off x="6096000" y="164008"/>
            <a:ext cx="3960440"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ru-RU" altLang="ru-RU" sz="1100" b="1" dirty="0">
                <a:latin typeface="Times New Roman" pitchFamily="18" charset="0"/>
                <a:ea typeface="Calibri" pitchFamily="34" charset="0"/>
                <a:cs typeface="Times New Roman" pitchFamily="18" charset="0"/>
              </a:rPr>
              <a:t>                            </a:t>
            </a:r>
            <a:r>
              <a:rPr lang="ru-RU" altLang="ru-RU" sz="1100" b="1" dirty="0" err="1">
                <a:latin typeface="Times New Roman" pitchFamily="18" charset="0"/>
                <a:ea typeface="Calibri" pitchFamily="34" charset="0"/>
                <a:cs typeface="Times New Roman" pitchFamily="18" charset="0"/>
              </a:rPr>
              <a:t>Сарыев</a:t>
            </a:r>
            <a:r>
              <a:rPr lang="ru-RU" altLang="ru-RU" sz="1100" b="1" dirty="0">
                <a:latin typeface="Times New Roman" pitchFamily="18" charset="0"/>
                <a:ea typeface="Calibri" pitchFamily="34" charset="0"/>
                <a:cs typeface="Times New Roman" pitchFamily="18" charset="0"/>
              </a:rPr>
              <a:t> </a:t>
            </a:r>
            <a:r>
              <a:rPr lang="ru-RU" altLang="ru-RU" sz="1100" b="1" dirty="0" err="1">
                <a:latin typeface="Times New Roman" pitchFamily="18" charset="0"/>
                <a:ea typeface="Calibri" pitchFamily="34" charset="0"/>
                <a:cs typeface="Times New Roman" pitchFamily="18" charset="0"/>
              </a:rPr>
              <a:t>Казим</a:t>
            </a:r>
            <a:r>
              <a:rPr lang="ru-RU" altLang="ru-RU" sz="1100" b="1" dirty="0">
                <a:latin typeface="Times New Roman" pitchFamily="18" charset="0"/>
                <a:ea typeface="Calibri" pitchFamily="34" charset="0"/>
                <a:cs typeface="Times New Roman" pitchFamily="18" charset="0"/>
              </a:rPr>
              <a:t> </a:t>
            </a:r>
            <a:r>
              <a:rPr lang="ru-RU" altLang="ru-RU" sz="1100" b="1" dirty="0" err="1">
                <a:latin typeface="Times New Roman" pitchFamily="18" charset="0"/>
                <a:ea typeface="Calibri" pitchFamily="34" charset="0"/>
                <a:cs typeface="Times New Roman" pitchFamily="18" charset="0"/>
              </a:rPr>
              <a:t>Дадикович</a:t>
            </a:r>
            <a:endParaRPr lang="ru-RU" altLang="ru-RU" sz="1100" dirty="0">
              <a:latin typeface="Arial" pitchFamily="34" charset="0"/>
              <a:cs typeface="Arial" pitchFamily="34" charset="0"/>
            </a:endParaRPr>
          </a:p>
          <a:p>
            <a:pPr eaLnBrk="0" fontAlgn="base" hangingPunct="0">
              <a:spcBef>
                <a:spcPct val="0"/>
              </a:spcBef>
              <a:spcAft>
                <a:spcPct val="0"/>
              </a:spcAft>
            </a:pPr>
            <a:r>
              <a:rPr lang="ru-RU" altLang="ru-RU" sz="1100" dirty="0">
                <a:latin typeface="Calibri" pitchFamily="34" charset="0"/>
                <a:ea typeface="Calibri" pitchFamily="34" charset="0"/>
                <a:cs typeface="Times New Roman" pitchFamily="18" charset="0"/>
              </a:rPr>
              <a:t> </a:t>
            </a:r>
            <a:endParaRPr lang="ru-RU" altLang="ru-RU" sz="1100" dirty="0">
              <a:latin typeface="Arial" pitchFamily="34" charset="0"/>
              <a:cs typeface="Arial" pitchFamily="34" charset="0"/>
            </a:endParaRPr>
          </a:p>
          <a:p>
            <a:pPr eaLnBrk="0" fontAlgn="base" hangingPunct="0">
              <a:spcBef>
                <a:spcPct val="0"/>
              </a:spcBef>
              <a:spcAft>
                <a:spcPct val="0"/>
              </a:spcAft>
            </a:pPr>
            <a:r>
              <a:rPr lang="ru-RU" altLang="ru-RU" sz="1100" dirty="0">
                <a:latin typeface="Times New Roman" pitchFamily="18" charset="0"/>
                <a:ea typeface="Calibri" pitchFamily="34" charset="0"/>
                <a:cs typeface="Times New Roman" pitchFamily="18" charset="0"/>
              </a:rPr>
              <a:t>      Мой папа, </a:t>
            </a:r>
            <a:r>
              <a:rPr lang="ru-RU" altLang="ru-RU" sz="1100" dirty="0" err="1">
                <a:latin typeface="Times New Roman" pitchFamily="18" charset="0"/>
                <a:ea typeface="Calibri" pitchFamily="34" charset="0"/>
                <a:cs typeface="Times New Roman" pitchFamily="18" charset="0"/>
              </a:rPr>
              <a:t>Сарыев</a:t>
            </a:r>
            <a:r>
              <a:rPr lang="ru-RU" altLang="ru-RU" sz="1100" dirty="0">
                <a:latin typeface="Times New Roman" pitchFamily="18" charset="0"/>
                <a:ea typeface="Calibri" pitchFamily="34" charset="0"/>
                <a:cs typeface="Times New Roman" pitchFamily="18" charset="0"/>
              </a:rPr>
              <a:t> </a:t>
            </a:r>
            <a:r>
              <a:rPr lang="ru-RU" altLang="ru-RU" sz="1100" dirty="0" err="1">
                <a:latin typeface="Times New Roman" pitchFamily="18" charset="0"/>
                <a:ea typeface="Calibri" pitchFamily="34" charset="0"/>
                <a:cs typeface="Times New Roman" pitchFamily="18" charset="0"/>
              </a:rPr>
              <a:t>Казим</a:t>
            </a:r>
            <a:r>
              <a:rPr lang="ru-RU" altLang="ru-RU" sz="1100" dirty="0">
                <a:latin typeface="Times New Roman" pitchFamily="18" charset="0"/>
                <a:ea typeface="Calibri" pitchFamily="34" charset="0"/>
                <a:cs typeface="Times New Roman" pitchFamily="18" charset="0"/>
              </a:rPr>
              <a:t> </a:t>
            </a:r>
            <a:r>
              <a:rPr lang="ru-RU" altLang="ru-RU" sz="1100" dirty="0" err="1">
                <a:latin typeface="Times New Roman" pitchFamily="18" charset="0"/>
                <a:ea typeface="Calibri" pitchFamily="34" charset="0"/>
                <a:cs typeface="Times New Roman" pitchFamily="18" charset="0"/>
              </a:rPr>
              <a:t>Дадикович</a:t>
            </a:r>
            <a:r>
              <a:rPr lang="ru-RU" altLang="ru-RU" sz="1100" dirty="0">
                <a:latin typeface="Times New Roman" pitchFamily="18" charset="0"/>
                <a:ea typeface="Calibri" pitchFamily="34" charset="0"/>
                <a:cs typeface="Times New Roman" pitchFamily="18" charset="0"/>
              </a:rPr>
              <a:t>, служил в рядах Советской Армии с 1982 по 1984 год.</a:t>
            </a:r>
            <a:endParaRPr lang="ru-RU" altLang="ru-RU" sz="1100" dirty="0">
              <a:latin typeface="Arial" pitchFamily="34" charset="0"/>
              <a:cs typeface="Arial" pitchFamily="34" charset="0"/>
            </a:endParaRPr>
          </a:p>
          <a:p>
            <a:pPr eaLnBrk="0" fontAlgn="base" hangingPunct="0">
              <a:spcBef>
                <a:spcPct val="0"/>
              </a:spcBef>
              <a:spcAft>
                <a:spcPct val="0"/>
              </a:spcAft>
            </a:pPr>
            <a:r>
              <a:rPr lang="ru-RU" altLang="ru-RU" sz="1100" dirty="0">
                <a:latin typeface="Times New Roman" pitchFamily="18" charset="0"/>
                <a:ea typeface="Calibri" pitchFamily="34" charset="0"/>
                <a:cs typeface="Times New Roman" pitchFamily="18" charset="0"/>
              </a:rPr>
              <a:t>     Когда я начал писать это сочинение, то я снова достал этот альбом. Мой папа, наверное, впервые увидел, что я смотрю его альбом, что я проявляю интерес к его прошлому. Он подошел ко мне и взяв альбом, спросил: </a:t>
            </a:r>
            <a:r>
              <a:rPr lang="ru-RU" altLang="ru-RU" sz="1100" dirty="0">
                <a:latin typeface="Calibri"/>
                <a:ea typeface="Calibri" pitchFamily="34" charset="0"/>
                <a:cs typeface="Times New Roman" pitchFamily="18" charset="0"/>
              </a:rPr>
              <a:t>«</a:t>
            </a:r>
            <a:r>
              <a:rPr lang="ru-RU" altLang="ru-RU" sz="1100" dirty="0">
                <a:latin typeface="Times New Roman" pitchFamily="18" charset="0"/>
                <a:ea typeface="Calibri" pitchFamily="34" charset="0"/>
                <a:cs typeface="Times New Roman" pitchFamily="18" charset="0"/>
              </a:rPr>
              <a:t>Что, смотрел что-то?</a:t>
            </a:r>
            <a:r>
              <a:rPr lang="ru-RU" altLang="ru-RU" sz="1100" dirty="0">
                <a:latin typeface="Calibri"/>
                <a:ea typeface="Calibri" pitchFamily="34" charset="0"/>
                <a:cs typeface="Times New Roman" pitchFamily="18" charset="0"/>
              </a:rPr>
              <a:t>»</a:t>
            </a:r>
            <a:r>
              <a:rPr lang="ru-RU" altLang="ru-RU" sz="1100" dirty="0">
                <a:latin typeface="Times New Roman" pitchFamily="18" charset="0"/>
                <a:ea typeface="Calibri" pitchFamily="34" charset="0"/>
                <a:cs typeface="Times New Roman" pitchFamily="18" charset="0"/>
              </a:rPr>
              <a:t> Я ответил: </a:t>
            </a:r>
            <a:r>
              <a:rPr lang="ru-RU" altLang="ru-RU" sz="1100" dirty="0">
                <a:latin typeface="Calibri"/>
                <a:ea typeface="Calibri" pitchFamily="34" charset="0"/>
                <a:cs typeface="Times New Roman" pitchFamily="18" charset="0"/>
              </a:rPr>
              <a:t>«</a:t>
            </a:r>
            <a:r>
              <a:rPr lang="ru-RU" altLang="ru-RU" sz="1100" dirty="0">
                <a:latin typeface="Times New Roman" pitchFamily="18" charset="0"/>
                <a:ea typeface="Calibri" pitchFamily="34" charset="0"/>
                <a:cs typeface="Times New Roman" pitchFamily="18" charset="0"/>
              </a:rPr>
              <a:t>Сочинение буду писать</a:t>
            </a:r>
            <a:r>
              <a:rPr lang="ru-RU" altLang="ru-RU" sz="1100" dirty="0">
                <a:latin typeface="Calibri"/>
                <a:ea typeface="Calibri" pitchFamily="34" charset="0"/>
                <a:cs typeface="Times New Roman" pitchFamily="18" charset="0"/>
              </a:rPr>
              <a:t>»</a:t>
            </a:r>
            <a:r>
              <a:rPr lang="ru-RU" altLang="ru-RU" sz="1100" dirty="0">
                <a:latin typeface="Times New Roman" pitchFamily="18" charset="0"/>
                <a:ea typeface="Calibri" pitchFamily="34" charset="0"/>
                <a:cs typeface="Times New Roman" pitchFamily="18" charset="0"/>
              </a:rPr>
              <a:t>. На что он усмехнулся: </a:t>
            </a:r>
            <a:r>
              <a:rPr lang="ru-RU" altLang="ru-RU" sz="1100" dirty="0">
                <a:latin typeface="Calibri"/>
                <a:ea typeface="Calibri" pitchFamily="34" charset="0"/>
                <a:cs typeface="Times New Roman" pitchFamily="18" charset="0"/>
              </a:rPr>
              <a:t>«</a:t>
            </a:r>
            <a:r>
              <a:rPr lang="ru-RU" altLang="ru-RU" sz="1100" dirty="0">
                <a:latin typeface="Times New Roman" pitchFamily="18" charset="0"/>
                <a:ea typeface="Calibri" pitchFamily="34" charset="0"/>
                <a:cs typeface="Times New Roman" pitchFamily="18" charset="0"/>
              </a:rPr>
              <a:t>О том, как твой папка в армии служил?</a:t>
            </a:r>
            <a:r>
              <a:rPr lang="ru-RU" altLang="ru-RU" sz="1100" dirty="0">
                <a:latin typeface="Calibri"/>
                <a:ea typeface="Calibri" pitchFamily="34" charset="0"/>
                <a:cs typeface="Times New Roman" pitchFamily="18" charset="0"/>
              </a:rPr>
              <a:t>»</a:t>
            </a:r>
            <a:r>
              <a:rPr lang="ru-RU" altLang="ru-RU" sz="1100" dirty="0">
                <a:latin typeface="Times New Roman" pitchFamily="18" charset="0"/>
                <a:ea typeface="Calibri" pitchFamily="34" charset="0"/>
                <a:cs typeface="Times New Roman" pitchFamily="18" charset="0"/>
              </a:rPr>
              <a:t>. Он сел на диван и начал рассматривать фотографии. Я сначала не обращал на него внимания, но потом он заинтересовал меня. Он начал рассказывать о том, что можно увидеть на этих фотографиях. В его голосе я слышал нотки грусти, но грусти не от того, что он несколько лет своей жизни посвятил службе, а от того, что годы эти были запоминающимися, в какой-то степени весёлыми. Я понял, что для моего папы служба в армии была желанной. Он долго рассказывал мне об армии. В своём рассказе он упоминал имена некоторых солдат, по которым было понятно, что те годы в его жизни запомнились, а вспомнившиеся люди были друзьями, или просто яркими личностями. Он смеялся</a:t>
            </a:r>
            <a:r>
              <a:rPr lang="ru-RU" altLang="ru-RU" sz="1100" dirty="0">
                <a:latin typeface="Calibri"/>
                <a:ea typeface="Calibri" pitchFamily="34" charset="0"/>
                <a:cs typeface="Times New Roman" pitchFamily="18" charset="0"/>
              </a:rPr>
              <a:t>…</a:t>
            </a:r>
            <a:r>
              <a:rPr lang="ru-RU" altLang="ru-RU" sz="1100" dirty="0">
                <a:latin typeface="Times New Roman" pitchFamily="18" charset="0"/>
                <a:ea typeface="Calibri" pitchFamily="34" charset="0"/>
                <a:cs typeface="Times New Roman" pitchFamily="18" charset="0"/>
              </a:rPr>
              <a:t> А это говорило лишь о том, что мой папа полюбил те годы и тех людей. </a:t>
            </a:r>
            <a:endParaRPr lang="ru-RU" altLang="ru-RU" sz="1100" dirty="0">
              <a:latin typeface="Arial" pitchFamily="34" charset="0"/>
              <a:cs typeface="Arial" pitchFamily="34" charset="0"/>
            </a:endParaRPr>
          </a:p>
          <a:p>
            <a:pPr eaLnBrk="0" fontAlgn="base" hangingPunct="0">
              <a:spcBef>
                <a:spcPct val="0"/>
              </a:spcBef>
              <a:spcAft>
                <a:spcPct val="0"/>
              </a:spcAft>
            </a:pPr>
            <a:r>
              <a:rPr lang="ru-RU" altLang="ru-RU" sz="1100" dirty="0">
                <a:latin typeface="Times New Roman" pitchFamily="18" charset="0"/>
                <a:ea typeface="Calibri" pitchFamily="34" charset="0"/>
                <a:cs typeface="Times New Roman" pitchFamily="18" charset="0"/>
              </a:rPr>
              <a:t>    Я очень горжусь своим отцом и считаю его настоящим мужчиной, сильным и смелым. Он говорит, что армия не для слабаков и не для трусов, а для сильных духом парней. Он учит меня страх, смело смотреть ему в глаза. И армия - это проверка на мужественность и на смелость.  Я часто смотрю его альбом, сделанный на память об окончании службы в армии.</a:t>
            </a:r>
            <a:endParaRPr lang="ru-RU" altLang="ru-RU" sz="1100" dirty="0">
              <a:latin typeface="Arial" pitchFamily="34" charset="0"/>
              <a:cs typeface="Arial" pitchFamily="34" charset="0"/>
            </a:endParaRPr>
          </a:p>
        </p:txBody>
      </p:sp>
    </p:spTree>
    <p:extLst>
      <p:ext uri="{BB962C8B-B14F-4D97-AF65-F5344CB8AC3E}">
        <p14:creationId xmlns:p14="http://schemas.microsoft.com/office/powerpoint/2010/main" val="23827317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1" y="36189"/>
            <a:ext cx="9134631" cy="6858000"/>
          </a:xfrm>
          <a:prstGeom prst="rect">
            <a:avLst/>
          </a:prstGeom>
        </p:spPr>
      </p:pic>
      <p:pic>
        <p:nvPicPr>
          <p:cNvPr id="55297" name="Рисунок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9537" y="654227"/>
            <a:ext cx="2959717" cy="439452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4" name="Rectangle 4"/>
          <p:cNvSpPr>
            <a:spLocks noChangeArrowheads="1"/>
          </p:cNvSpPr>
          <p:nvPr/>
        </p:nvSpPr>
        <p:spPr bwMode="auto">
          <a:xfrm>
            <a:off x="5015880" y="219999"/>
            <a:ext cx="565212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6300788" algn="l"/>
              </a:tabLst>
              <a:defRPr>
                <a:solidFill>
                  <a:schemeClr val="tx1"/>
                </a:solidFill>
                <a:latin typeface="Arial" pitchFamily="34" charset="0"/>
                <a:cs typeface="Arial" pitchFamily="34" charset="0"/>
              </a:defRPr>
            </a:lvl1pPr>
            <a:lvl2pPr fontAlgn="base">
              <a:spcBef>
                <a:spcPct val="0"/>
              </a:spcBef>
              <a:spcAft>
                <a:spcPct val="0"/>
              </a:spcAft>
              <a:tabLst>
                <a:tab pos="6300788" algn="l"/>
              </a:tabLst>
              <a:defRPr>
                <a:solidFill>
                  <a:schemeClr val="tx1"/>
                </a:solidFill>
                <a:latin typeface="Arial" pitchFamily="34" charset="0"/>
                <a:cs typeface="Arial" pitchFamily="34" charset="0"/>
              </a:defRPr>
            </a:lvl2pPr>
            <a:lvl3pPr fontAlgn="base">
              <a:spcBef>
                <a:spcPct val="0"/>
              </a:spcBef>
              <a:spcAft>
                <a:spcPct val="0"/>
              </a:spcAft>
              <a:tabLst>
                <a:tab pos="6300788" algn="l"/>
              </a:tabLst>
              <a:defRPr>
                <a:solidFill>
                  <a:schemeClr val="tx1"/>
                </a:solidFill>
                <a:latin typeface="Arial" pitchFamily="34" charset="0"/>
                <a:cs typeface="Arial" pitchFamily="34" charset="0"/>
              </a:defRPr>
            </a:lvl3pPr>
            <a:lvl4pPr fontAlgn="base">
              <a:spcBef>
                <a:spcPct val="0"/>
              </a:spcBef>
              <a:spcAft>
                <a:spcPct val="0"/>
              </a:spcAft>
              <a:tabLst>
                <a:tab pos="6300788" algn="l"/>
              </a:tabLst>
              <a:defRPr>
                <a:solidFill>
                  <a:schemeClr val="tx1"/>
                </a:solidFill>
                <a:latin typeface="Arial" pitchFamily="34" charset="0"/>
                <a:cs typeface="Arial" pitchFamily="34" charset="0"/>
              </a:defRPr>
            </a:lvl4pPr>
            <a:lvl5pPr fontAlgn="base">
              <a:spcBef>
                <a:spcPct val="0"/>
              </a:spcBef>
              <a:spcAft>
                <a:spcPct val="0"/>
              </a:spcAft>
              <a:tabLst>
                <a:tab pos="6300788" algn="l"/>
              </a:tabLst>
              <a:defRPr>
                <a:solidFill>
                  <a:schemeClr val="tx1"/>
                </a:solidFill>
                <a:latin typeface="Arial" pitchFamily="34" charset="0"/>
                <a:cs typeface="Arial" pitchFamily="34" charset="0"/>
              </a:defRPr>
            </a:lvl5pPr>
            <a:lvl6pPr fontAlgn="base">
              <a:spcBef>
                <a:spcPct val="0"/>
              </a:spcBef>
              <a:spcAft>
                <a:spcPct val="0"/>
              </a:spcAft>
              <a:tabLst>
                <a:tab pos="6300788" algn="l"/>
              </a:tabLst>
              <a:defRPr>
                <a:solidFill>
                  <a:schemeClr val="tx1"/>
                </a:solidFill>
                <a:latin typeface="Arial" pitchFamily="34" charset="0"/>
                <a:cs typeface="Arial" pitchFamily="34" charset="0"/>
              </a:defRPr>
            </a:lvl6pPr>
            <a:lvl7pPr fontAlgn="base">
              <a:spcBef>
                <a:spcPct val="0"/>
              </a:spcBef>
              <a:spcAft>
                <a:spcPct val="0"/>
              </a:spcAft>
              <a:tabLst>
                <a:tab pos="6300788" algn="l"/>
              </a:tabLst>
              <a:defRPr>
                <a:solidFill>
                  <a:schemeClr val="tx1"/>
                </a:solidFill>
                <a:latin typeface="Arial" pitchFamily="34" charset="0"/>
                <a:cs typeface="Arial" pitchFamily="34" charset="0"/>
              </a:defRPr>
            </a:lvl7pPr>
            <a:lvl8pPr fontAlgn="base">
              <a:spcBef>
                <a:spcPct val="0"/>
              </a:spcBef>
              <a:spcAft>
                <a:spcPct val="0"/>
              </a:spcAft>
              <a:tabLst>
                <a:tab pos="6300788" algn="l"/>
              </a:tabLst>
              <a:defRPr>
                <a:solidFill>
                  <a:schemeClr val="tx1"/>
                </a:solidFill>
                <a:latin typeface="Arial" pitchFamily="34" charset="0"/>
                <a:cs typeface="Arial" pitchFamily="34" charset="0"/>
              </a:defRPr>
            </a:lvl8pPr>
            <a:lvl9pPr fontAlgn="base">
              <a:spcBef>
                <a:spcPct val="0"/>
              </a:spcBef>
              <a:spcAft>
                <a:spcPct val="0"/>
              </a:spcAft>
              <a:tabLst>
                <a:tab pos="6300788" algn="l"/>
              </a:tabLst>
              <a:defRPr>
                <a:solidFill>
                  <a:schemeClr val="tx1"/>
                </a:solidFill>
                <a:latin typeface="Arial" pitchFamily="34" charset="0"/>
                <a:cs typeface="Arial" pitchFamily="34" charset="0"/>
              </a:defRPr>
            </a:lvl9pPr>
          </a:lstStyle>
          <a:p>
            <a:endParaRPr lang="ru-RU" altLang="ru-RU" sz="1200" dirty="0"/>
          </a:p>
          <a:p>
            <a:pPr eaLnBrk="0" hangingPunct="0"/>
            <a:r>
              <a:rPr lang="ru-RU" altLang="ru-RU" sz="1200" b="1" dirty="0">
                <a:latin typeface="Times New Roman" pitchFamily="18" charset="0"/>
                <a:ea typeface="Calibri" pitchFamily="34" charset="0"/>
                <a:cs typeface="Times New Roman" pitchFamily="18" charset="0"/>
              </a:rPr>
              <a:t>                                        </a:t>
            </a:r>
            <a:r>
              <a:rPr lang="ru-RU" altLang="ru-RU" sz="1200" b="1" dirty="0" err="1">
                <a:latin typeface="Times New Roman" pitchFamily="18" charset="0"/>
                <a:ea typeface="Calibri" pitchFamily="34" charset="0"/>
                <a:cs typeface="Times New Roman" pitchFamily="18" charset="0"/>
              </a:rPr>
              <a:t>Чупахин</a:t>
            </a:r>
            <a:r>
              <a:rPr lang="ru-RU" altLang="ru-RU" sz="1200" b="1" dirty="0">
                <a:latin typeface="Times New Roman" pitchFamily="18" charset="0"/>
                <a:ea typeface="Calibri" pitchFamily="34" charset="0"/>
                <a:cs typeface="Times New Roman" pitchFamily="18" charset="0"/>
              </a:rPr>
              <a:t> Алексей </a:t>
            </a:r>
            <a:r>
              <a:rPr lang="ru-RU" altLang="ru-RU" sz="1200" b="1" dirty="0" err="1">
                <a:latin typeface="Times New Roman" pitchFamily="18" charset="0"/>
                <a:ea typeface="Calibri" pitchFamily="34" charset="0"/>
                <a:cs typeface="Times New Roman" pitchFamily="18" charset="0"/>
              </a:rPr>
              <a:t>Иванови</a:t>
            </a:r>
            <a:endParaRPr lang="ru-RU" altLang="ru-RU" sz="1200" dirty="0"/>
          </a:p>
          <a:p>
            <a:pPr eaLnBrk="0" hangingPunct="0"/>
            <a:r>
              <a:rPr lang="ru-RU" altLang="ru-RU" sz="1200" dirty="0">
                <a:latin typeface="Times New Roman" pitchFamily="18" charset="0"/>
                <a:ea typeface="Calibri" pitchFamily="34" charset="0"/>
                <a:cs typeface="Times New Roman" pitchFamily="18" charset="0"/>
              </a:rPr>
              <a:t>Мой папа часто мне рассказывал о своем дедушке, моем прадедушке. Папа его очень любил, но я его никогда не видел. Он очень много рассказывал внукам о своей службе в армии, очень гордился тем, что служил. Служба в армии была для него желанной, она для него была школой мужества и закалки характера. </a:t>
            </a:r>
            <a:r>
              <a:rPr lang="ru-RU" altLang="ru-RU" sz="1200" dirty="0">
                <a:latin typeface="Calibri"/>
                <a:ea typeface="Calibri" pitchFamily="34" charset="0"/>
                <a:cs typeface="Times New Roman" pitchFamily="18" charset="0"/>
              </a:rPr>
              <a:t>«</a:t>
            </a:r>
            <a:r>
              <a:rPr lang="ru-RU" altLang="ru-RU" sz="1200" dirty="0">
                <a:latin typeface="Times New Roman" pitchFamily="18" charset="0"/>
                <a:ea typeface="Calibri" pitchFamily="34" charset="0"/>
                <a:cs typeface="Times New Roman" pitchFamily="18" charset="0"/>
              </a:rPr>
              <a:t>Уходишь мальчишкой, а возвращаешься мужчиной</a:t>
            </a:r>
            <a:r>
              <a:rPr lang="ru-RU" altLang="ru-RU" sz="1200" dirty="0">
                <a:latin typeface="Calibri"/>
                <a:ea typeface="Calibri" pitchFamily="34" charset="0"/>
                <a:cs typeface="Times New Roman" pitchFamily="18" charset="0"/>
              </a:rPr>
              <a:t>»</a:t>
            </a:r>
            <a:r>
              <a:rPr lang="ru-RU" altLang="ru-RU" sz="1200" dirty="0">
                <a:latin typeface="Times New Roman" pitchFamily="18" charset="0"/>
                <a:ea typeface="Calibri" pitchFamily="34" charset="0"/>
                <a:cs typeface="Times New Roman" pitchFamily="18" charset="0"/>
              </a:rPr>
              <a:t>,- говорил он.</a:t>
            </a:r>
            <a:endParaRPr lang="ru-RU" altLang="ru-RU" sz="1200" dirty="0"/>
          </a:p>
          <a:p>
            <a:pPr eaLnBrk="0" hangingPunct="0"/>
            <a:r>
              <a:rPr lang="ru-RU" altLang="ru-RU" sz="1200" dirty="0">
                <a:latin typeface="Times New Roman" pitchFamily="18" charset="0"/>
                <a:ea typeface="Calibri" pitchFamily="34" charset="0"/>
                <a:cs typeface="Times New Roman" pitchFamily="18" charset="0"/>
              </a:rPr>
              <a:t>        Мой прадедушка служил в армии с 1949 г. по 1954г. Сначала он проходил </a:t>
            </a:r>
            <a:r>
              <a:rPr lang="ru-RU" altLang="ru-RU" sz="1200" dirty="0">
                <a:latin typeface="Calibri"/>
                <a:ea typeface="Calibri" pitchFamily="34" charset="0"/>
                <a:cs typeface="Times New Roman" pitchFamily="18" charset="0"/>
              </a:rPr>
              <a:t>«</a:t>
            </a:r>
            <a:r>
              <a:rPr lang="ru-RU" altLang="ru-RU" sz="1200" dirty="0">
                <a:latin typeface="Times New Roman" pitchFamily="18" charset="0"/>
                <a:ea typeface="Calibri" pitchFamily="34" charset="0"/>
                <a:cs typeface="Times New Roman" pitchFamily="18" charset="0"/>
              </a:rPr>
              <a:t> Курс молодого бойца</a:t>
            </a:r>
            <a:r>
              <a:rPr lang="ru-RU" altLang="ru-RU" sz="1200" dirty="0">
                <a:latin typeface="Calibri"/>
                <a:ea typeface="Calibri" pitchFamily="34" charset="0"/>
                <a:cs typeface="Times New Roman" pitchFamily="18" charset="0"/>
              </a:rPr>
              <a:t>»</a:t>
            </a:r>
            <a:r>
              <a:rPr lang="ru-RU" altLang="ru-RU" sz="1200" dirty="0">
                <a:latin typeface="Times New Roman" pitchFamily="18" charset="0"/>
                <a:ea typeface="Calibri" pitchFamily="34" charset="0"/>
                <a:cs typeface="Times New Roman" pitchFamily="18" charset="0"/>
              </a:rPr>
              <a:t> в Грузии, а затем служил в Германии в летных войсках. Это было послевоенное время, очень трудное для страны.</a:t>
            </a:r>
            <a:endParaRPr lang="ru-RU" altLang="ru-RU" sz="1200" dirty="0"/>
          </a:p>
          <a:p>
            <a:pPr eaLnBrk="0" hangingPunct="0"/>
            <a:r>
              <a:rPr lang="ru-RU" altLang="ru-RU" sz="1200" dirty="0">
                <a:latin typeface="Times New Roman" pitchFamily="18" charset="0"/>
                <a:ea typeface="Calibri" pitchFamily="34" charset="0"/>
                <a:cs typeface="Times New Roman" pitchFamily="18" charset="0"/>
              </a:rPr>
              <a:t>          Мой прадедушка был техником в летном полку. В его обязанности входило ремонтировать самолеты и каждый день перед вылетом их осматривать. От его работы зависела жизнь летчика. Летчик полностью доверял своему технику. Прадедушка говорил, что их связывали еще и дружеские отношения.</a:t>
            </a:r>
            <a:endParaRPr lang="ru-RU" altLang="ru-RU" sz="1200" dirty="0"/>
          </a:p>
          <a:p>
            <a:pPr eaLnBrk="0" hangingPunct="0"/>
            <a:r>
              <a:rPr lang="ru-RU" altLang="ru-RU" sz="1200" dirty="0">
                <a:latin typeface="Times New Roman" pitchFamily="18" charset="0"/>
                <a:ea typeface="Calibri" pitchFamily="34" charset="0"/>
                <a:cs typeface="Times New Roman" pitchFamily="18" charset="0"/>
              </a:rPr>
              <a:t>        Однажды мой прадедушка обнаружил неисправность в самолете, который накануне совершил полет и нормально приземлился. Полет в этот день отменили. Весь день прадедушка провозился с двигателем, меняя детали и ремонтируя его. Только к вечеру он закончил свою работу. Но если бы эту неисправность не устранили, у самолета бы в полете отказал двигатель, он упал бы на землю и разбился. На следующий день самолет вновь взлетел ввысь, далеко в голубое небо.</a:t>
            </a:r>
            <a:endParaRPr lang="ru-RU" altLang="ru-RU" sz="1200" dirty="0"/>
          </a:p>
          <a:p>
            <a:pPr eaLnBrk="0" hangingPunct="0"/>
            <a:r>
              <a:rPr lang="ru-RU" altLang="ru-RU" sz="1200" dirty="0">
                <a:latin typeface="Times New Roman" pitchFamily="18" charset="0"/>
                <a:ea typeface="Calibri" pitchFamily="34" charset="0"/>
                <a:cs typeface="Times New Roman" pitchFamily="18" charset="0"/>
              </a:rPr>
              <a:t>Мой прадедушка каждый день выполнял очень ответственную работу. Делал он это хорошо. У него есть значки отличия за воинскую службу: </a:t>
            </a:r>
            <a:r>
              <a:rPr lang="ru-RU" altLang="ru-RU" sz="1200" dirty="0">
                <a:latin typeface="Calibri"/>
                <a:ea typeface="Calibri" pitchFamily="34" charset="0"/>
                <a:cs typeface="Times New Roman" pitchFamily="18" charset="0"/>
              </a:rPr>
              <a:t>«</a:t>
            </a:r>
            <a:r>
              <a:rPr lang="ru-RU" altLang="ru-RU" sz="1200" dirty="0">
                <a:latin typeface="Times New Roman" pitchFamily="18" charset="0"/>
                <a:ea typeface="Calibri" pitchFamily="34" charset="0"/>
                <a:cs typeface="Times New Roman" pitchFamily="18" charset="0"/>
              </a:rPr>
              <a:t>Отличник боевой подготовки</a:t>
            </a:r>
            <a:r>
              <a:rPr lang="ru-RU" altLang="ru-RU" sz="1200" dirty="0">
                <a:latin typeface="Calibri"/>
                <a:ea typeface="Calibri" pitchFamily="34" charset="0"/>
                <a:cs typeface="Times New Roman" pitchFamily="18" charset="0"/>
              </a:rPr>
              <a:t>»</a:t>
            </a:r>
            <a:r>
              <a:rPr lang="ru-RU" altLang="ru-RU" sz="1200" dirty="0">
                <a:latin typeface="Times New Roman" pitchFamily="18" charset="0"/>
                <a:ea typeface="Calibri" pitchFamily="34" charset="0"/>
                <a:cs typeface="Times New Roman" pitchFamily="18" charset="0"/>
              </a:rPr>
              <a:t>, </a:t>
            </a:r>
            <a:r>
              <a:rPr lang="ru-RU" altLang="ru-RU" sz="1200" dirty="0">
                <a:latin typeface="Calibri"/>
                <a:ea typeface="Calibri" pitchFamily="34" charset="0"/>
                <a:cs typeface="Times New Roman" pitchFamily="18" charset="0"/>
              </a:rPr>
              <a:t>«</a:t>
            </a:r>
            <a:r>
              <a:rPr lang="ru-RU" altLang="ru-RU" sz="1200" dirty="0">
                <a:latin typeface="Times New Roman" pitchFamily="18" charset="0"/>
                <a:ea typeface="Calibri" pitchFamily="34" charset="0"/>
                <a:cs typeface="Times New Roman" pitchFamily="18" charset="0"/>
              </a:rPr>
              <a:t>Отличник строевой подготовки</a:t>
            </a:r>
            <a:r>
              <a:rPr lang="ru-RU" altLang="ru-RU" sz="1200" dirty="0">
                <a:latin typeface="Calibri"/>
                <a:ea typeface="Calibri" pitchFamily="34" charset="0"/>
                <a:cs typeface="Times New Roman" pitchFamily="18" charset="0"/>
              </a:rPr>
              <a:t>»</a:t>
            </a:r>
            <a:r>
              <a:rPr lang="ru-RU" altLang="ru-RU" sz="1200" dirty="0">
                <a:latin typeface="Times New Roman" pitchFamily="18" charset="0"/>
                <a:ea typeface="Calibri" pitchFamily="34" charset="0"/>
                <a:cs typeface="Times New Roman" pitchFamily="18" charset="0"/>
              </a:rPr>
              <a:t>. Воинское звание моего прадедушки </a:t>
            </a:r>
            <a:r>
              <a:rPr lang="ru-RU" altLang="ru-RU" sz="1200" dirty="0">
                <a:latin typeface="Calibri"/>
                <a:ea typeface="Calibri" pitchFamily="34" charset="0"/>
                <a:cs typeface="Times New Roman" pitchFamily="18" charset="0"/>
              </a:rPr>
              <a:t>–</a:t>
            </a:r>
            <a:r>
              <a:rPr lang="ru-RU" altLang="ru-RU" sz="1200" dirty="0">
                <a:latin typeface="Times New Roman" pitchFamily="18" charset="0"/>
                <a:ea typeface="Calibri" pitchFamily="34" charset="0"/>
                <a:cs typeface="Times New Roman" pitchFamily="18" charset="0"/>
              </a:rPr>
              <a:t> старший сержант.</a:t>
            </a:r>
            <a:endParaRPr lang="ru-RU" altLang="ru-RU" sz="1200" dirty="0"/>
          </a:p>
          <a:p>
            <a:pPr eaLnBrk="0" hangingPunct="0"/>
            <a:r>
              <a:rPr lang="ru-RU" altLang="ru-RU" sz="1200" dirty="0">
                <a:latin typeface="Times New Roman" pitchFamily="18" charset="0"/>
                <a:ea typeface="Calibri" pitchFamily="34" charset="0"/>
                <a:cs typeface="Times New Roman" pitchFamily="18" charset="0"/>
              </a:rPr>
              <a:t>       Папа мне передал слова прадедушки: </a:t>
            </a:r>
            <a:r>
              <a:rPr lang="ru-RU" altLang="ru-RU" sz="1200" dirty="0">
                <a:latin typeface="Calibri"/>
                <a:ea typeface="Calibri" pitchFamily="34" charset="0"/>
                <a:cs typeface="Times New Roman" pitchFamily="18" charset="0"/>
              </a:rPr>
              <a:t>«</a:t>
            </a:r>
            <a:r>
              <a:rPr lang="ru-RU" altLang="ru-RU" sz="1200" dirty="0">
                <a:latin typeface="Times New Roman" pitchFamily="18" charset="0"/>
                <a:ea typeface="Calibri" pitchFamily="34" charset="0"/>
                <a:cs typeface="Times New Roman" pitchFamily="18" charset="0"/>
              </a:rPr>
              <a:t> В армии легко тому, кто может стойко выдержать все испытания армейской жизни</a:t>
            </a:r>
            <a:r>
              <a:rPr lang="ru-RU" altLang="ru-RU" sz="1200" dirty="0">
                <a:latin typeface="Calibri"/>
                <a:ea typeface="Calibri" pitchFamily="34" charset="0"/>
                <a:cs typeface="Times New Roman" pitchFamily="18" charset="0"/>
              </a:rPr>
              <a:t>»</a:t>
            </a:r>
            <a:r>
              <a:rPr lang="ru-RU" altLang="ru-RU" sz="1200" dirty="0">
                <a:latin typeface="Times New Roman" pitchFamily="18" charset="0"/>
                <a:ea typeface="Calibri" pitchFamily="34" charset="0"/>
                <a:cs typeface="Times New Roman" pitchFamily="18" charset="0"/>
              </a:rPr>
              <a:t>. Он говорил, что служба в армии очень помогла ему в дальнейшей жизни. Он посвятил армии 5лет. Я горжусь моим дедушкой!</a:t>
            </a:r>
            <a:endParaRPr lang="ru-RU" altLang="ru-RU" sz="1200" dirty="0"/>
          </a:p>
        </p:txBody>
      </p:sp>
    </p:spTree>
    <p:extLst>
      <p:ext uri="{BB962C8B-B14F-4D97-AF65-F5344CB8AC3E}">
        <p14:creationId xmlns:p14="http://schemas.microsoft.com/office/powerpoint/2010/main" val="17559921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6818" y="11832"/>
            <a:ext cx="9134631" cy="6858000"/>
          </a:xfrm>
          <a:prstGeom prst="rect">
            <a:avLst/>
          </a:prstGeom>
        </p:spPr>
      </p:pic>
      <p:pic>
        <p:nvPicPr>
          <p:cNvPr id="54273" name="Рисунок 716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8820" y="836712"/>
            <a:ext cx="2829952" cy="432048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1676401" y="1963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4" name="Rectangle 4"/>
          <p:cNvSpPr>
            <a:spLocks noChangeArrowheads="1"/>
          </p:cNvSpPr>
          <p:nvPr/>
        </p:nvSpPr>
        <p:spPr bwMode="auto">
          <a:xfrm>
            <a:off x="1676401" y="224881"/>
            <a:ext cx="6425029"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ru-RU" altLang="ru-RU" sz="2000" dirty="0">
                <a:latin typeface="Times New Roman" pitchFamily="18" charset="0"/>
                <a:ea typeface="Calibri" pitchFamily="34" charset="0"/>
                <a:cs typeface="Times New Roman" pitchFamily="18" charset="0"/>
              </a:rPr>
              <a:t>                   </a:t>
            </a:r>
            <a:r>
              <a:rPr lang="ru-RU" altLang="ru-RU" sz="2600" b="1" dirty="0" err="1">
                <a:latin typeface="Times New Roman" pitchFamily="18" charset="0"/>
                <a:ea typeface="Calibri" pitchFamily="34" charset="0"/>
                <a:cs typeface="Times New Roman" pitchFamily="18" charset="0"/>
              </a:rPr>
              <a:t>Айбазов</a:t>
            </a:r>
            <a:r>
              <a:rPr lang="ru-RU" altLang="ru-RU" sz="2600" b="1" dirty="0">
                <a:latin typeface="Times New Roman" pitchFamily="18" charset="0"/>
                <a:ea typeface="Calibri" pitchFamily="34" charset="0"/>
                <a:cs typeface="Times New Roman" pitchFamily="18" charset="0"/>
              </a:rPr>
              <a:t> Хаджи-</a:t>
            </a:r>
            <a:r>
              <a:rPr lang="ru-RU" altLang="ru-RU" sz="2600" b="1" dirty="0" err="1">
                <a:latin typeface="Times New Roman" pitchFamily="18" charset="0"/>
                <a:ea typeface="Calibri" pitchFamily="34" charset="0"/>
                <a:cs typeface="Times New Roman" pitchFamily="18" charset="0"/>
              </a:rPr>
              <a:t>Даут</a:t>
            </a:r>
            <a:r>
              <a:rPr lang="ru-RU" altLang="ru-RU" sz="2600" b="1" dirty="0">
                <a:latin typeface="Times New Roman" pitchFamily="18" charset="0"/>
                <a:ea typeface="Calibri" pitchFamily="34" charset="0"/>
                <a:cs typeface="Times New Roman" pitchFamily="18" charset="0"/>
              </a:rPr>
              <a:t> </a:t>
            </a:r>
            <a:r>
              <a:rPr lang="ru-RU" altLang="ru-RU" sz="2600" b="1" dirty="0" err="1">
                <a:latin typeface="Times New Roman" pitchFamily="18" charset="0"/>
                <a:ea typeface="Calibri" pitchFamily="34" charset="0"/>
                <a:cs typeface="Times New Roman" pitchFamily="18" charset="0"/>
              </a:rPr>
              <a:t>Манафович</a:t>
            </a:r>
            <a:endParaRPr lang="ru-RU" altLang="ru-RU" sz="900" dirty="0">
              <a:latin typeface="Arial" pitchFamily="34" charset="0"/>
              <a:cs typeface="Arial" pitchFamily="34" charset="0"/>
            </a:endParaRPr>
          </a:p>
          <a:p>
            <a:pPr eaLnBrk="0" fontAlgn="base" hangingPunct="0">
              <a:spcBef>
                <a:spcPct val="0"/>
              </a:spcBef>
              <a:spcAft>
                <a:spcPct val="0"/>
              </a:spcAft>
            </a:pPr>
            <a:endParaRPr lang="ru-RU" altLang="ru-RU" dirty="0">
              <a:latin typeface="Arial" pitchFamily="34" charset="0"/>
              <a:cs typeface="Arial" pitchFamily="34" charset="0"/>
            </a:endParaRPr>
          </a:p>
        </p:txBody>
      </p:sp>
      <p:sp>
        <p:nvSpPr>
          <p:cNvPr id="5" name="Rectangle 5"/>
          <p:cNvSpPr>
            <a:spLocks noChangeArrowheads="1"/>
          </p:cNvSpPr>
          <p:nvPr/>
        </p:nvSpPr>
        <p:spPr bwMode="auto">
          <a:xfrm>
            <a:off x="4655840" y="1294573"/>
            <a:ext cx="6164560" cy="4185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ru-RU" altLang="ru-RU" sz="1400" dirty="0">
                <a:latin typeface="Times New Roman" pitchFamily="18" charset="0"/>
                <a:ea typeface="Calibri" pitchFamily="34" charset="0"/>
                <a:cs typeface="Times New Roman" pitchFamily="18" charset="0"/>
              </a:rPr>
              <a:t>В марте 1990 г. мой папа получил повестку на срочную военную службу сроком на 2 года и был очень счастлив. Я почувствовал себя взрослым , ответственным , готовым служить своей Отчизне. Прибыв в военную часть, у меня начались армейские будни, рассказывал папа.  </a:t>
            </a:r>
            <a:endParaRPr lang="ru-RU" altLang="ru-RU" sz="1400" dirty="0">
              <a:latin typeface="Arial" pitchFamily="34" charset="0"/>
              <a:cs typeface="Arial" pitchFamily="34" charset="0"/>
            </a:endParaRPr>
          </a:p>
          <a:p>
            <a:pPr eaLnBrk="0" fontAlgn="base" hangingPunct="0">
              <a:spcBef>
                <a:spcPct val="0"/>
              </a:spcBef>
              <a:spcAft>
                <a:spcPct val="0"/>
              </a:spcAft>
            </a:pPr>
            <a:r>
              <a:rPr lang="ru-RU" altLang="ru-RU" sz="1400" dirty="0">
                <a:latin typeface="Times New Roman" pitchFamily="18" charset="0"/>
                <a:ea typeface="Calibri" pitchFamily="34" charset="0"/>
                <a:cs typeface="Times New Roman" pitchFamily="18" charset="0"/>
              </a:rPr>
              <a:t>    С утра день начался в обычном армейском режиме , но именно этот день мне запомнился, случаем на стрельбище. Во время военных учений на стрельбище произошел несчастный случай с моим сослуживцем .</a:t>
            </a:r>
            <a:endParaRPr lang="ru-RU" altLang="ru-RU" sz="1400" dirty="0">
              <a:latin typeface="Arial" pitchFamily="34" charset="0"/>
              <a:cs typeface="Arial" pitchFamily="34" charset="0"/>
            </a:endParaRPr>
          </a:p>
          <a:p>
            <a:pPr eaLnBrk="0" fontAlgn="base" hangingPunct="0">
              <a:spcBef>
                <a:spcPct val="0"/>
              </a:spcBef>
              <a:spcAft>
                <a:spcPct val="0"/>
              </a:spcAft>
            </a:pPr>
            <a:r>
              <a:rPr lang="ru-RU" altLang="ru-RU" sz="1400" dirty="0">
                <a:latin typeface="Times New Roman" pitchFamily="18" charset="0"/>
                <a:ea typeface="Calibri" pitchFamily="34" charset="0"/>
                <a:cs typeface="Times New Roman" pitchFamily="18" charset="0"/>
              </a:rPr>
              <a:t>В руках у него была граната. Он прижал спусковой рычаг и выдернул кольцо. Отпустил рычаг . Раздался хлопок, и пошел дымок . "Да кидай же</a:t>
            </a:r>
            <a:r>
              <a:rPr lang="ru-RU" altLang="ru-RU" sz="1400" dirty="0">
                <a:latin typeface="Calibri"/>
                <a:ea typeface="Calibri" pitchFamily="34" charset="0"/>
                <a:cs typeface="Times New Roman" pitchFamily="18" charset="0"/>
              </a:rPr>
              <a:t>«</a:t>
            </a:r>
            <a:r>
              <a:rPr lang="ru-RU" altLang="ru-RU" sz="1400" dirty="0">
                <a:latin typeface="Times New Roman" pitchFamily="18" charset="0"/>
                <a:ea typeface="Calibri" pitchFamily="34" charset="0"/>
                <a:cs typeface="Times New Roman" pitchFamily="18" charset="0"/>
              </a:rPr>
              <a:t>,- закричал ему я. Он неловко нагнулся в окопе и в самую последнюю секунду закинул , но было слишком поздно . Окровавленная кисть как-то неестественно торчала, а сам товарищ был в бессознательном состоянии. Не мешкая ни секунды, я перетянул руку выше раны , ремнем . К нам бежал фельдшер, вызванный по рации. Я, с товарищами положив раненого на носилки, побежали в полевой госпиталь . Конечно , ему оказали медицинскую помощь и перевели в военный госпиталь.</a:t>
            </a:r>
          </a:p>
          <a:p>
            <a:pPr eaLnBrk="0" fontAlgn="base" hangingPunct="0">
              <a:spcBef>
                <a:spcPct val="0"/>
              </a:spcBef>
              <a:spcAft>
                <a:spcPct val="0"/>
              </a:spcAft>
            </a:pPr>
            <a:r>
              <a:rPr lang="ru-RU" altLang="ru-RU" sz="1400" dirty="0">
                <a:latin typeface="Times New Roman" pitchFamily="18" charset="0"/>
                <a:ea typeface="Calibri" pitchFamily="34" charset="0"/>
                <a:cs typeface="Times New Roman" pitchFamily="18" charset="0"/>
              </a:rPr>
              <a:t>      Папа рассказывал , что ему за оказанную вовремя помощь , перед строем была объявлена благодарность и предоставлен внеочередной отпуск на неделю домой</a:t>
            </a:r>
            <a:r>
              <a:rPr lang="ru-RU" altLang="ru-RU" sz="1400" dirty="0">
                <a:latin typeface="Arial" pitchFamily="34" charset="0"/>
                <a:cs typeface="Arial" pitchFamily="34" charset="0"/>
              </a:rPr>
              <a:t> </a:t>
            </a:r>
          </a:p>
        </p:txBody>
      </p:sp>
    </p:spTree>
    <p:extLst>
      <p:ext uri="{BB962C8B-B14F-4D97-AF65-F5344CB8AC3E}">
        <p14:creationId xmlns:p14="http://schemas.microsoft.com/office/powerpoint/2010/main" val="27072607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3370" y="36189"/>
            <a:ext cx="9134631" cy="6858000"/>
          </a:xfrm>
          <a:prstGeom prst="rect">
            <a:avLst/>
          </a:prstGeom>
        </p:spPr>
      </p:pic>
      <p:pic>
        <p:nvPicPr>
          <p:cNvPr id="5324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6188" y="620688"/>
            <a:ext cx="3371701" cy="501100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4" name="Rectangle 4"/>
          <p:cNvSpPr>
            <a:spLocks noChangeArrowheads="1"/>
          </p:cNvSpPr>
          <p:nvPr/>
        </p:nvSpPr>
        <p:spPr bwMode="auto">
          <a:xfrm>
            <a:off x="5375920" y="284590"/>
            <a:ext cx="5292080" cy="590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ru-RU" altLang="ru-RU"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Дотдаев</a:t>
            </a:r>
            <a:r>
              <a:rPr lang="ru-RU" altLang="ru-RU"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Энвер</a:t>
            </a:r>
            <a:r>
              <a:rPr lang="ru-RU" altLang="ru-RU"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altLang="ru-RU"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Юсуфович</a:t>
            </a:r>
            <a:endParaRPr lang="ru-RU" altLang="ru-RU" dirty="0">
              <a:latin typeface="Times New Roman" panose="02020603050405020304" pitchFamily="18" charset="0"/>
              <a:ea typeface="Calibri" pitchFamily="34" charset="0"/>
              <a:cs typeface="Times New Roman" pitchFamily="18" charset="0"/>
            </a:endParaRPr>
          </a:p>
          <a:p>
            <a:pPr eaLnBrk="0" fontAlgn="base" hangingPunct="0">
              <a:spcBef>
                <a:spcPct val="0"/>
              </a:spcBef>
              <a:spcAft>
                <a:spcPct val="0"/>
              </a:spcAft>
            </a:pPr>
            <a:r>
              <a:rPr lang="ru-RU" altLang="ru-RU" dirty="0">
                <a:solidFill>
                  <a:srgbClr val="000000"/>
                </a:solidFill>
                <a:latin typeface="Times New Roman" panose="02020603050405020304" pitchFamily="18" charset="0"/>
                <a:ea typeface="Times New Roman" pitchFamily="18" charset="0"/>
                <a:cs typeface="Times New Roman" panose="02020603050405020304" pitchFamily="18" charset="0"/>
              </a:rPr>
              <a:t>Для воинов-афганцев война — это, конечно же, тяжёлое испытание. Память о ней еще свежа, ведь самым младшим из афганцев сегодня едва исполнилось  сорок. В этой войне пришлось участвовать и моему отцу.</a:t>
            </a:r>
            <a:endParaRPr lang="ru-RU" altLang="ru-RU" dirty="0">
              <a:latin typeface="Times New Roman" pitchFamily="18" charset="0"/>
              <a:ea typeface="Calibri" pitchFamily="34" charset="0"/>
              <a:cs typeface="Times New Roman" pitchFamily="18" charset="0"/>
            </a:endParaRPr>
          </a:p>
          <a:p>
            <a:pPr eaLnBrk="0" fontAlgn="base" hangingPunct="0">
              <a:spcBef>
                <a:spcPct val="0"/>
              </a:spcBef>
              <a:spcAft>
                <a:spcPct val="0"/>
              </a:spcAft>
            </a:pPr>
            <a:r>
              <a:rPr lang="ru-RU" altLang="ru-RU" dirty="0">
                <a:solidFill>
                  <a:srgbClr val="000000"/>
                </a:solidFill>
                <a:latin typeface="Times New Roman" panose="02020603050405020304" pitchFamily="18" charset="0"/>
                <a:ea typeface="Times New Roman" pitchFamily="18" charset="0"/>
                <a:cs typeface="Times New Roman" panose="02020603050405020304" pitchFamily="18" charset="0"/>
              </a:rPr>
              <a:t>Как то раз я спросил у отца про время, проведенное на войне и он рассказал мне один из своих дней.  Отец мой, </a:t>
            </a:r>
            <a:r>
              <a:rPr lang="ru-RU" altLang="ru-RU" dirty="0" err="1">
                <a:solidFill>
                  <a:srgbClr val="000000"/>
                </a:solidFill>
                <a:latin typeface="Times New Roman" panose="02020603050405020304" pitchFamily="18" charset="0"/>
                <a:ea typeface="Times New Roman" pitchFamily="18" charset="0"/>
                <a:cs typeface="Times New Roman" panose="02020603050405020304" pitchFamily="18" charset="0"/>
              </a:rPr>
              <a:t>Дотдаев</a:t>
            </a:r>
            <a:r>
              <a:rPr lang="ru-RU" altLang="ru-RU" dirty="0">
                <a:solidFill>
                  <a:srgbClr val="000000"/>
                </a:solidFill>
                <a:latin typeface="Times New Roman" panose="02020603050405020304" pitchFamily="18" charset="0"/>
                <a:ea typeface="Times New Roman" pitchFamily="18" charset="0"/>
                <a:cs typeface="Times New Roman" panose="02020603050405020304" pitchFamily="18" charset="0"/>
              </a:rPr>
              <a:t> </a:t>
            </a:r>
            <a:r>
              <a:rPr lang="ru-RU" altLang="ru-RU" dirty="0" err="1">
                <a:solidFill>
                  <a:srgbClr val="000000"/>
                </a:solidFill>
                <a:latin typeface="Times New Roman" panose="02020603050405020304" pitchFamily="18" charset="0"/>
                <a:ea typeface="Times New Roman" pitchFamily="18" charset="0"/>
                <a:cs typeface="Times New Roman" panose="02020603050405020304" pitchFamily="18" charset="0"/>
              </a:rPr>
              <a:t>Энвер</a:t>
            </a:r>
            <a:r>
              <a:rPr lang="ru-RU" altLang="ru-RU" dirty="0">
                <a:solidFill>
                  <a:srgbClr val="000000"/>
                </a:solidFill>
                <a:latin typeface="Times New Roman" panose="02020603050405020304" pitchFamily="18" charset="0"/>
                <a:ea typeface="Times New Roman" pitchFamily="18" charset="0"/>
                <a:cs typeface="Times New Roman" panose="02020603050405020304" pitchFamily="18" charset="0"/>
              </a:rPr>
              <a:t> </a:t>
            </a:r>
            <a:r>
              <a:rPr lang="ru-RU" altLang="ru-RU" dirty="0" err="1">
                <a:solidFill>
                  <a:srgbClr val="000000"/>
                </a:solidFill>
                <a:latin typeface="Times New Roman" panose="02020603050405020304" pitchFamily="18" charset="0"/>
                <a:ea typeface="Times New Roman" pitchFamily="18" charset="0"/>
                <a:cs typeface="Times New Roman" panose="02020603050405020304" pitchFamily="18" charset="0"/>
              </a:rPr>
              <a:t>Юсуфович</a:t>
            </a:r>
            <a:r>
              <a:rPr lang="ru-RU" altLang="ru-RU" dirty="0">
                <a:solidFill>
                  <a:srgbClr val="000000"/>
                </a:solidFill>
                <a:latin typeface="Times New Roman" panose="02020603050405020304" pitchFamily="18" charset="0"/>
                <a:ea typeface="Times New Roman" pitchFamily="18" charset="0"/>
                <a:cs typeface="Times New Roman" panose="02020603050405020304" pitchFamily="18" charset="0"/>
              </a:rPr>
              <a:t>, проходил военную службу в Афганистане (1981-1983). Утро началось с того , что они ехали на БТР на боевое задание и  их колонна подверглась обстрелу из автоматов и пулеметов. Его ранили и сильно начали обгорать ноги от огня.  друзья его вывели  из горящего автомобиля, он не мог стоять на ногах. Это все происходило не далеко от реки. Его окунули в воду и стало легче. После того, как этот эпизод закончился он проснулся в госпитале. Через некоторое время его выписали и он дальше отслужил, но этот день он помнит столько лет.</a:t>
            </a:r>
            <a:endParaRPr lang="ru-RU" altLang="ru-RU" dirty="0">
              <a:latin typeface="Times New Roman" pitchFamily="18" charset="0"/>
              <a:ea typeface="Calibri" pitchFamily="34" charset="0"/>
              <a:cs typeface="Times New Roman" pitchFamily="18" charset="0"/>
            </a:endParaRPr>
          </a:p>
          <a:p>
            <a:pPr eaLnBrk="0" fontAlgn="base" hangingPunct="0">
              <a:spcBef>
                <a:spcPct val="0"/>
              </a:spcBef>
              <a:spcAft>
                <a:spcPct val="0"/>
              </a:spcAft>
            </a:pPr>
            <a:r>
              <a:rPr lang="ru-RU" altLang="ru-RU" dirty="0">
                <a:solidFill>
                  <a:srgbClr val="000000"/>
                </a:solidFill>
                <a:latin typeface="Times New Roman" panose="02020603050405020304" pitchFamily="18" charset="0"/>
                <a:ea typeface="Times New Roman" pitchFamily="18" charset="0"/>
                <a:cs typeface="Times New Roman" panose="02020603050405020304" pitchFamily="18" charset="0"/>
              </a:rPr>
              <a:t>      Я очень горжусь, что я сын своего отца!!! </a:t>
            </a:r>
            <a:endParaRPr lang="ru-RU" alt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50889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3370" y="36189"/>
            <a:ext cx="9134631" cy="6858000"/>
          </a:xfrm>
          <a:prstGeom prst="rect">
            <a:avLst/>
          </a:prstGeom>
        </p:spPr>
      </p:pic>
      <p:pic>
        <p:nvPicPr>
          <p:cNvPr id="52225" name="Рисунок 718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15849" y="967763"/>
            <a:ext cx="2679619" cy="404541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4" name="Rectangle 4"/>
          <p:cNvSpPr>
            <a:spLocks noChangeArrowheads="1"/>
          </p:cNvSpPr>
          <p:nvPr/>
        </p:nvSpPr>
        <p:spPr bwMode="auto">
          <a:xfrm>
            <a:off x="4511825" y="285692"/>
            <a:ext cx="4128951"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ru-RU" altLang="ru-RU" sz="2800" b="1" dirty="0" err="1">
                <a:latin typeface="Times New Roman" pitchFamily="18" charset="0"/>
                <a:ea typeface="Calibri" pitchFamily="34" charset="0"/>
                <a:cs typeface="Times New Roman" pitchFamily="18" charset="0"/>
              </a:rPr>
              <a:t>Эдиев</a:t>
            </a:r>
            <a:r>
              <a:rPr lang="ru-RU" altLang="ru-RU" sz="2800" b="1" dirty="0">
                <a:latin typeface="Times New Roman" pitchFamily="18" charset="0"/>
                <a:ea typeface="Calibri" pitchFamily="34" charset="0"/>
                <a:cs typeface="Times New Roman" pitchFamily="18" charset="0"/>
              </a:rPr>
              <a:t> </a:t>
            </a:r>
            <a:r>
              <a:rPr lang="ru-RU" altLang="ru-RU" sz="2800" b="1" dirty="0" err="1">
                <a:latin typeface="Times New Roman" pitchFamily="18" charset="0"/>
                <a:ea typeface="Calibri" pitchFamily="34" charset="0"/>
                <a:cs typeface="Times New Roman" pitchFamily="18" charset="0"/>
              </a:rPr>
              <a:t>Халит</a:t>
            </a:r>
            <a:r>
              <a:rPr lang="ru-RU" altLang="ru-RU" sz="2800" b="1" dirty="0">
                <a:latin typeface="Times New Roman" pitchFamily="18" charset="0"/>
                <a:ea typeface="Calibri" pitchFamily="34" charset="0"/>
                <a:cs typeface="Times New Roman" pitchFamily="18" charset="0"/>
              </a:rPr>
              <a:t> </a:t>
            </a:r>
            <a:r>
              <a:rPr lang="ru-RU" altLang="ru-RU" sz="2800" b="1" dirty="0" err="1">
                <a:latin typeface="Times New Roman" pitchFamily="18" charset="0"/>
                <a:ea typeface="Calibri" pitchFamily="34" charset="0"/>
                <a:cs typeface="Times New Roman" pitchFamily="18" charset="0"/>
              </a:rPr>
              <a:t>Хасанович</a:t>
            </a:r>
            <a:endParaRPr lang="ru-RU" altLang="ru-RU" sz="1200" dirty="0">
              <a:latin typeface="Times New Roman" pitchFamily="18" charset="0"/>
              <a:ea typeface="Calibri" pitchFamily="34" charset="0"/>
              <a:cs typeface="Times New Roman" pitchFamily="18" charset="0"/>
            </a:endParaRPr>
          </a:p>
          <a:p>
            <a:pPr eaLnBrk="0" fontAlgn="base" hangingPunct="0">
              <a:spcBef>
                <a:spcPct val="0"/>
              </a:spcBef>
              <a:spcAft>
                <a:spcPct val="0"/>
              </a:spcAft>
            </a:pPr>
            <a:endParaRPr lang="ru-RU" altLang="ru-RU" dirty="0">
              <a:latin typeface="Arial" pitchFamily="34" charset="0"/>
              <a:cs typeface="Arial" pitchFamily="34" charset="0"/>
            </a:endParaRPr>
          </a:p>
        </p:txBody>
      </p:sp>
      <p:sp>
        <p:nvSpPr>
          <p:cNvPr id="5" name="Rectangle 5"/>
          <p:cNvSpPr>
            <a:spLocks noChangeArrowheads="1"/>
          </p:cNvSpPr>
          <p:nvPr/>
        </p:nvSpPr>
        <p:spPr bwMode="auto">
          <a:xfrm>
            <a:off x="4655840" y="748668"/>
            <a:ext cx="6012160"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ru-RU" altLang="ru-RU" sz="1200" dirty="0">
                <a:latin typeface="Times New Roman" pitchFamily="18" charset="0"/>
                <a:ea typeface="Calibri" pitchFamily="34" charset="0"/>
                <a:cs typeface="Times New Roman" pitchFamily="18" charset="0"/>
              </a:rPr>
              <a:t>Мой отец </a:t>
            </a:r>
            <a:r>
              <a:rPr lang="ru-RU" altLang="ru-RU" sz="1200" dirty="0" err="1">
                <a:latin typeface="Times New Roman" pitchFamily="18" charset="0"/>
                <a:ea typeface="Calibri" pitchFamily="34" charset="0"/>
                <a:cs typeface="Times New Roman" pitchFamily="18" charset="0"/>
              </a:rPr>
              <a:t>Эдиев</a:t>
            </a:r>
            <a:r>
              <a:rPr lang="ru-RU" altLang="ru-RU" sz="1200" dirty="0">
                <a:latin typeface="Times New Roman" pitchFamily="18" charset="0"/>
                <a:ea typeface="Calibri" pitchFamily="34" charset="0"/>
                <a:cs typeface="Times New Roman" pitchFamily="18" charset="0"/>
              </a:rPr>
              <a:t> </a:t>
            </a:r>
            <a:r>
              <a:rPr lang="ru-RU" altLang="ru-RU" sz="1200" dirty="0" err="1">
                <a:latin typeface="Times New Roman" pitchFamily="18" charset="0"/>
                <a:ea typeface="Calibri" pitchFamily="34" charset="0"/>
                <a:cs typeface="Times New Roman" pitchFamily="18" charset="0"/>
              </a:rPr>
              <a:t>Халит</a:t>
            </a:r>
            <a:r>
              <a:rPr lang="ru-RU" altLang="ru-RU" sz="1200" dirty="0">
                <a:latin typeface="Times New Roman" pitchFamily="18" charset="0"/>
                <a:ea typeface="Calibri" pitchFamily="34" charset="0"/>
                <a:cs typeface="Times New Roman" pitchFamily="18" charset="0"/>
              </a:rPr>
              <a:t> </a:t>
            </a:r>
            <a:r>
              <a:rPr lang="ru-RU" altLang="ru-RU" sz="1200" dirty="0" err="1">
                <a:latin typeface="Times New Roman" pitchFamily="18" charset="0"/>
                <a:ea typeface="Calibri" pitchFamily="34" charset="0"/>
                <a:cs typeface="Times New Roman" pitchFamily="18" charset="0"/>
              </a:rPr>
              <a:t>Хасанович</a:t>
            </a:r>
            <a:r>
              <a:rPr lang="ru-RU" altLang="ru-RU" sz="1200" dirty="0">
                <a:latin typeface="Times New Roman" pitchFamily="18" charset="0"/>
                <a:ea typeface="Calibri" pitchFamily="34" charset="0"/>
                <a:cs typeface="Times New Roman" pitchFamily="18" charset="0"/>
              </a:rPr>
              <a:t>. Воевал в Афганистане в 1986 году. Рассказывает он один день из войны. Был он пулемётчиком. Воевал в Бадахшанской провинции, в городе </a:t>
            </a:r>
            <a:r>
              <a:rPr lang="ru-RU" altLang="ru-RU" sz="1200" dirty="0" err="1">
                <a:latin typeface="Times New Roman" pitchFamily="18" charset="0"/>
                <a:ea typeface="Calibri" pitchFamily="34" charset="0"/>
                <a:cs typeface="Times New Roman" pitchFamily="18" charset="0"/>
              </a:rPr>
              <a:t>Файзабат</a:t>
            </a:r>
            <a:r>
              <a:rPr lang="ru-RU" altLang="ru-RU" sz="1200" dirty="0">
                <a:latin typeface="Times New Roman" pitchFamily="18" charset="0"/>
                <a:ea typeface="Calibri" pitchFamily="34" charset="0"/>
                <a:cs typeface="Times New Roman" pitchFamily="18" charset="0"/>
              </a:rPr>
              <a:t>, в горах. Было очень жарко, иногда температура воздуха доходила до 70-80 градусов. В один из таких дней, когда они были в горах начался обстрел. Мой отец не растерялся и начал отстреливаться. Было очень пыльно, жарко, но долг требовал его не сдаваться противнику. В полку было очень много молодых ребят. Многие из них не вернулись домой. Память им вечная. Распорядок дня был такой: подъем в 6 утра, умывались, приводили в порядок свои кровати. Кровати у них были двухъярусные. </a:t>
            </a:r>
          </a:p>
          <a:p>
            <a:pPr eaLnBrk="0" fontAlgn="base" hangingPunct="0">
              <a:spcBef>
                <a:spcPct val="0"/>
              </a:spcBef>
              <a:spcAft>
                <a:spcPct val="0"/>
              </a:spcAft>
            </a:pPr>
            <a:r>
              <a:rPr lang="ru-RU" altLang="ru-RU" sz="1200" dirty="0">
                <a:latin typeface="Times New Roman" pitchFamily="18" charset="0"/>
                <a:ea typeface="Calibri" pitchFamily="34" charset="0"/>
                <a:cs typeface="Times New Roman" pitchFamily="18" charset="0"/>
              </a:rPr>
              <a:t>Потом всей ротой выходили на утреннюю зарядку, с 6 до 7 они бегали, подтягивались, проходили различные препятствия. </a:t>
            </a:r>
          </a:p>
          <a:p>
            <a:pPr eaLnBrk="0" fontAlgn="base" hangingPunct="0">
              <a:spcBef>
                <a:spcPct val="0"/>
              </a:spcBef>
              <a:spcAft>
                <a:spcPct val="0"/>
              </a:spcAft>
            </a:pPr>
            <a:r>
              <a:rPr lang="ru-RU" altLang="ru-RU" sz="1200" dirty="0">
                <a:latin typeface="Times New Roman" pitchFamily="18" charset="0"/>
                <a:ea typeface="Calibri" pitchFamily="34" charset="0"/>
                <a:cs typeface="Times New Roman" pitchFamily="18" charset="0"/>
              </a:rPr>
              <a:t>С 7 до 8 приводили свои вещи в порядок: чистили сапоги, гладили вещи, одевались в повседневную одежду . </a:t>
            </a:r>
          </a:p>
          <a:p>
            <a:pPr eaLnBrk="0" fontAlgn="base" hangingPunct="0">
              <a:spcBef>
                <a:spcPct val="0"/>
              </a:spcBef>
              <a:spcAft>
                <a:spcPct val="0"/>
              </a:spcAft>
            </a:pPr>
            <a:r>
              <a:rPr lang="ru-RU" altLang="ru-RU" sz="1200" dirty="0">
                <a:latin typeface="Times New Roman" pitchFamily="18" charset="0"/>
                <a:ea typeface="Calibri" pitchFamily="34" charset="0"/>
                <a:cs typeface="Times New Roman" pitchFamily="18" charset="0"/>
              </a:rPr>
              <a:t>С 8 до 9 у них был завтрак, на завтрак им давали кашу, чай с кусочком хлеба. После завтрака строем они возвращались в роту. </a:t>
            </a:r>
          </a:p>
          <a:p>
            <a:pPr eaLnBrk="0" fontAlgn="base" hangingPunct="0">
              <a:spcBef>
                <a:spcPct val="0"/>
              </a:spcBef>
              <a:spcAft>
                <a:spcPct val="0"/>
              </a:spcAft>
            </a:pPr>
            <a:r>
              <a:rPr lang="ru-RU" altLang="ru-RU" sz="1200" dirty="0">
                <a:latin typeface="Times New Roman" pitchFamily="18" charset="0"/>
                <a:ea typeface="Calibri" pitchFamily="34" charset="0"/>
                <a:cs typeface="Times New Roman" pitchFamily="18" charset="0"/>
              </a:rPr>
              <a:t>Их заводили на политзанятия, командир роты с 9 до 10 читал газеты и рассказывал, что происходит за пределами войны. </a:t>
            </a:r>
          </a:p>
          <a:p>
            <a:pPr eaLnBrk="0" fontAlgn="base" hangingPunct="0">
              <a:spcBef>
                <a:spcPct val="0"/>
              </a:spcBef>
              <a:spcAft>
                <a:spcPct val="0"/>
              </a:spcAft>
            </a:pPr>
            <a:r>
              <a:rPr lang="ru-RU" altLang="ru-RU" sz="1200" dirty="0">
                <a:latin typeface="Times New Roman" pitchFamily="18" charset="0"/>
                <a:ea typeface="Calibri" pitchFamily="34" charset="0"/>
                <a:cs typeface="Times New Roman" pitchFamily="18" charset="0"/>
              </a:rPr>
              <a:t>С 10 до 11 строем выходили на построение. </a:t>
            </a:r>
          </a:p>
          <a:p>
            <a:pPr eaLnBrk="0" fontAlgn="base" hangingPunct="0">
              <a:spcBef>
                <a:spcPct val="0"/>
              </a:spcBef>
              <a:spcAft>
                <a:spcPct val="0"/>
              </a:spcAft>
            </a:pPr>
            <a:r>
              <a:rPr lang="ru-RU" altLang="ru-RU" sz="1200" dirty="0">
                <a:latin typeface="Times New Roman" pitchFamily="18" charset="0"/>
                <a:ea typeface="Calibri" pitchFamily="34" charset="0"/>
                <a:cs typeface="Times New Roman" pitchFamily="18" charset="0"/>
              </a:rPr>
              <a:t>С 12:00 до 15:00 объявлялся обед. </a:t>
            </a:r>
          </a:p>
          <a:p>
            <a:pPr eaLnBrk="0" fontAlgn="base" hangingPunct="0">
              <a:spcBef>
                <a:spcPct val="0"/>
              </a:spcBef>
              <a:spcAft>
                <a:spcPct val="0"/>
              </a:spcAft>
            </a:pPr>
            <a:r>
              <a:rPr lang="ru-RU" altLang="ru-RU" sz="1200" dirty="0">
                <a:latin typeface="Times New Roman" pitchFamily="18" charset="0"/>
                <a:ea typeface="Calibri" pitchFamily="34" charset="0"/>
                <a:cs typeface="Times New Roman" pitchFamily="18" charset="0"/>
              </a:rPr>
              <a:t>После обеда они возвращались к своим обязанностям. Они продолжали вести свои работы. </a:t>
            </a:r>
          </a:p>
          <a:p>
            <a:pPr eaLnBrk="0" fontAlgn="base" hangingPunct="0">
              <a:spcBef>
                <a:spcPct val="0"/>
              </a:spcBef>
              <a:spcAft>
                <a:spcPct val="0"/>
              </a:spcAft>
            </a:pPr>
            <a:r>
              <a:rPr lang="ru-RU" altLang="ru-RU" sz="1200" dirty="0">
                <a:latin typeface="Times New Roman" pitchFamily="18" charset="0"/>
                <a:ea typeface="Calibri" pitchFamily="34" charset="0"/>
                <a:cs typeface="Times New Roman" pitchFamily="18" charset="0"/>
              </a:rPr>
              <a:t>С 7 вечера до 8 был ужин. </a:t>
            </a:r>
          </a:p>
          <a:p>
            <a:pPr eaLnBrk="0" fontAlgn="base" hangingPunct="0">
              <a:spcBef>
                <a:spcPct val="0"/>
              </a:spcBef>
              <a:spcAft>
                <a:spcPct val="0"/>
              </a:spcAft>
            </a:pPr>
            <a:r>
              <a:rPr lang="ru-RU" altLang="ru-RU" sz="1200" dirty="0">
                <a:latin typeface="Times New Roman" pitchFamily="18" charset="0"/>
                <a:ea typeface="Calibri" pitchFamily="34" charset="0"/>
                <a:cs typeface="Times New Roman" pitchFamily="18" charset="0"/>
              </a:rPr>
              <a:t>После ужина снова шли на построение. Командир роты вел </a:t>
            </a:r>
            <a:r>
              <a:rPr lang="ru-RU" altLang="ru-RU" sz="1200" dirty="0" err="1">
                <a:latin typeface="Times New Roman" pitchFamily="18" charset="0"/>
                <a:ea typeface="Calibri" pitchFamily="34" charset="0"/>
                <a:cs typeface="Times New Roman" pitchFamily="18" charset="0"/>
              </a:rPr>
              <a:t>пофамильную</a:t>
            </a:r>
            <a:r>
              <a:rPr lang="ru-RU" altLang="ru-RU" sz="1200" dirty="0">
                <a:latin typeface="Times New Roman" pitchFamily="18" charset="0"/>
                <a:ea typeface="Calibri" pitchFamily="34" charset="0"/>
                <a:cs typeface="Times New Roman" pitchFamily="18" charset="0"/>
              </a:rPr>
              <a:t> перекличку, чтобы узнать, все ли солдаты присутствуют.</a:t>
            </a:r>
          </a:p>
          <a:p>
            <a:pPr eaLnBrk="0" fontAlgn="base" hangingPunct="0">
              <a:spcBef>
                <a:spcPct val="0"/>
              </a:spcBef>
              <a:spcAft>
                <a:spcPct val="0"/>
              </a:spcAft>
            </a:pPr>
            <a:r>
              <a:rPr lang="ru-RU" altLang="ru-RU" sz="1200" dirty="0">
                <a:latin typeface="Times New Roman" pitchFamily="18" charset="0"/>
                <a:ea typeface="Calibri" pitchFamily="34" charset="0"/>
                <a:cs typeface="Times New Roman" pitchFamily="18" charset="0"/>
              </a:rPr>
              <a:t>После построения в роте объявлялось 2 часа свободного времени, каждый солдат занимался своим делом: кто-то писал письма родным, кто -то был увлечен книгами, кто- то занимался личной гигиеной, играл в настольные игры, смотрели телевизор... В 10 часов вечера в роте объявлялся отбой. </a:t>
            </a:r>
            <a:endParaRPr lang="ru-RU" altLang="ru-RU" sz="1200" dirty="0">
              <a:latin typeface="Arial" pitchFamily="34" charset="0"/>
              <a:cs typeface="Arial" pitchFamily="34" charset="0"/>
            </a:endParaRPr>
          </a:p>
        </p:txBody>
      </p:sp>
    </p:spTree>
    <p:extLst>
      <p:ext uri="{BB962C8B-B14F-4D97-AF65-F5344CB8AC3E}">
        <p14:creationId xmlns:p14="http://schemas.microsoft.com/office/powerpoint/2010/main" val="28594060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3370" y="36189"/>
            <a:ext cx="9134631" cy="6858000"/>
          </a:xfrm>
          <a:prstGeom prst="rect">
            <a:avLst/>
          </a:prstGeom>
        </p:spPr>
      </p:pic>
      <p:sp>
        <p:nvSpPr>
          <p:cNvPr id="3" name="Rectangle 2"/>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ru-RU" altLang="ru-RU">
              <a:latin typeface="Arial" pitchFamily="34" charset="0"/>
              <a:cs typeface="Arial" pitchFamily="34" charset="0"/>
            </a:endParaRPr>
          </a:p>
        </p:txBody>
      </p:sp>
      <p:pic>
        <p:nvPicPr>
          <p:cNvPr id="5120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6634" y="908721"/>
            <a:ext cx="3096360" cy="412809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4871864" y="510777"/>
            <a:ext cx="5796136" cy="5816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ru-RU" altLang="ru-RU" sz="1200" b="1" dirty="0">
                <a:latin typeface="Times New Roman" pitchFamily="18" charset="0"/>
                <a:ea typeface="Calibri" pitchFamily="34" charset="0"/>
                <a:cs typeface="Times New Roman" pitchFamily="18" charset="0"/>
              </a:rPr>
              <a:t>                       </a:t>
            </a:r>
            <a:r>
              <a:rPr lang="ru-RU" altLang="ru-RU" sz="1200" b="1" dirty="0" err="1">
                <a:latin typeface="Times New Roman" pitchFamily="18" charset="0"/>
                <a:ea typeface="Calibri" pitchFamily="34" charset="0"/>
                <a:cs typeface="Times New Roman" pitchFamily="18" charset="0"/>
              </a:rPr>
              <a:t>Узденов</a:t>
            </a:r>
            <a:r>
              <a:rPr lang="ru-RU" altLang="ru-RU" sz="1200" b="1" dirty="0">
                <a:latin typeface="Times New Roman" pitchFamily="18" charset="0"/>
                <a:ea typeface="Calibri" pitchFamily="34" charset="0"/>
                <a:cs typeface="Times New Roman" pitchFamily="18" charset="0"/>
              </a:rPr>
              <a:t> Ибрагим </a:t>
            </a:r>
            <a:r>
              <a:rPr lang="ru-RU" altLang="ru-RU" sz="1200" b="1" dirty="0" err="1">
                <a:latin typeface="Times New Roman" pitchFamily="18" charset="0"/>
                <a:ea typeface="Calibri" pitchFamily="34" charset="0"/>
                <a:cs typeface="Times New Roman" pitchFamily="18" charset="0"/>
              </a:rPr>
              <a:t>Халисович</a:t>
            </a:r>
            <a:endParaRPr lang="ru-RU" altLang="ru-RU" sz="1200" dirty="0">
              <a:latin typeface="Arial" pitchFamily="34" charset="0"/>
              <a:cs typeface="Arial" pitchFamily="34" charset="0"/>
            </a:endParaRPr>
          </a:p>
          <a:p>
            <a:pPr eaLnBrk="0" fontAlgn="base" hangingPunct="0">
              <a:spcBef>
                <a:spcPct val="0"/>
              </a:spcBef>
              <a:spcAft>
                <a:spcPct val="0"/>
              </a:spcAft>
            </a:pPr>
            <a:r>
              <a:rPr lang="ru-RU" altLang="ru-RU" sz="1200" dirty="0">
                <a:latin typeface="Times New Roman" pitchFamily="18" charset="0"/>
                <a:ea typeface="Calibri" pitchFamily="34" charset="0"/>
                <a:cs typeface="Times New Roman" pitchFamily="18" charset="0"/>
              </a:rPr>
              <a:t>       Мой папа Ибрагим служил в г. Мурманске с 2003 по 2005 год.</a:t>
            </a:r>
            <a:endParaRPr lang="ru-RU" altLang="ru-RU" sz="1200" dirty="0">
              <a:latin typeface="Arial" pitchFamily="34" charset="0"/>
              <a:cs typeface="Arial" pitchFamily="34" charset="0"/>
            </a:endParaRPr>
          </a:p>
          <a:p>
            <a:pPr eaLnBrk="0" fontAlgn="base" hangingPunct="0">
              <a:spcBef>
                <a:spcPct val="0"/>
              </a:spcBef>
              <a:spcAft>
                <a:spcPct val="0"/>
              </a:spcAft>
            </a:pPr>
            <a:r>
              <a:rPr lang="ru-RU" altLang="ru-RU" sz="1200" dirty="0">
                <a:latin typeface="Times New Roman" pitchFamily="18" charset="0"/>
                <a:ea typeface="Calibri" pitchFamily="34" charset="0"/>
                <a:cs typeface="Times New Roman" pitchFamily="18" charset="0"/>
              </a:rPr>
              <a:t>       Я служил в холодных краях. Поначалу мне было сложно привыкнуть к этому климату , а потом даже стало нравиться. Как то раз у нас с другом вышел разговор со взводным на тему </a:t>
            </a:r>
            <a:r>
              <a:rPr lang="ru-RU" altLang="ru-RU" sz="1200" dirty="0">
                <a:latin typeface="Calibri"/>
                <a:ea typeface="Calibri" pitchFamily="34" charset="0"/>
                <a:cs typeface="Times New Roman" pitchFamily="18" charset="0"/>
              </a:rPr>
              <a:t>«</a:t>
            </a:r>
            <a:r>
              <a:rPr lang="ru-RU" altLang="ru-RU" sz="1200" dirty="0">
                <a:latin typeface="Times New Roman" pitchFamily="18" charset="0"/>
                <a:ea typeface="Calibri" pitchFamily="34" charset="0"/>
                <a:cs typeface="Times New Roman" pitchFamily="18" charset="0"/>
              </a:rPr>
              <a:t>Вы старшие , ничего делать не хотите , да и не можете . Всё за вас новенькие солдаты делают.</a:t>
            </a:r>
            <a:r>
              <a:rPr lang="ru-RU" altLang="ru-RU" sz="1200" dirty="0">
                <a:latin typeface="Calibri"/>
                <a:ea typeface="Calibri" pitchFamily="34" charset="0"/>
                <a:cs typeface="Times New Roman" pitchFamily="18" charset="0"/>
              </a:rPr>
              <a:t>»</a:t>
            </a:r>
            <a:r>
              <a:rPr lang="ru-RU" altLang="ru-RU" sz="1200" dirty="0">
                <a:latin typeface="Times New Roman" pitchFamily="18" charset="0"/>
                <a:ea typeface="Calibri" pitchFamily="34" charset="0"/>
                <a:cs typeface="Times New Roman" pitchFamily="18" charset="0"/>
              </a:rPr>
              <a:t> Ну мы конечно с напарником не согласились с его мнением и предложили устроить проверку. Тогда взводной говорит: </a:t>
            </a:r>
            <a:r>
              <a:rPr lang="ru-RU" altLang="ru-RU" sz="1200" dirty="0">
                <a:latin typeface="Calibri"/>
                <a:ea typeface="Calibri" pitchFamily="34" charset="0"/>
                <a:cs typeface="Times New Roman" pitchFamily="18" charset="0"/>
              </a:rPr>
              <a:t>«</a:t>
            </a:r>
            <a:r>
              <a:rPr lang="ru-RU" altLang="ru-RU" sz="1200" dirty="0">
                <a:latin typeface="Times New Roman" pitchFamily="18" charset="0"/>
                <a:ea typeface="Calibri" pitchFamily="34" charset="0"/>
                <a:cs typeface="Times New Roman" pitchFamily="18" charset="0"/>
              </a:rPr>
              <a:t>Слабо до восьмого караула сходить и обратно ?</a:t>
            </a:r>
            <a:r>
              <a:rPr lang="ru-RU" altLang="ru-RU" sz="1200" dirty="0">
                <a:latin typeface="Calibri"/>
                <a:ea typeface="Calibri" pitchFamily="34" charset="0"/>
                <a:cs typeface="Times New Roman" pitchFamily="18" charset="0"/>
              </a:rPr>
              <a:t>»</a:t>
            </a:r>
            <a:r>
              <a:rPr lang="ru-RU" altLang="ru-RU" sz="1200" dirty="0">
                <a:latin typeface="Times New Roman" pitchFamily="18" charset="0"/>
                <a:ea typeface="Calibri" pitchFamily="34" charset="0"/>
                <a:cs typeface="Times New Roman" pitchFamily="18" charset="0"/>
              </a:rPr>
              <a:t> Мы конечно </a:t>
            </a:r>
            <a:r>
              <a:rPr lang="ru-RU" altLang="ru-RU" sz="1200" dirty="0">
                <a:latin typeface="Calibri"/>
                <a:ea typeface="Calibri" pitchFamily="34" charset="0"/>
                <a:cs typeface="Times New Roman" pitchFamily="18" charset="0"/>
              </a:rPr>
              <a:t>«</a:t>
            </a:r>
            <a:r>
              <a:rPr lang="ru-RU" altLang="ru-RU" sz="1200" dirty="0">
                <a:latin typeface="Times New Roman" pitchFamily="18" charset="0"/>
                <a:ea typeface="Calibri" pitchFamily="34" charset="0"/>
                <a:cs typeface="Times New Roman" pitchFamily="18" charset="0"/>
              </a:rPr>
              <a:t>Да хоть сейчас пойдём!</a:t>
            </a:r>
            <a:r>
              <a:rPr lang="ru-RU" altLang="ru-RU" sz="1200" dirty="0">
                <a:latin typeface="Calibri"/>
                <a:ea typeface="Calibri" pitchFamily="34" charset="0"/>
                <a:cs typeface="Times New Roman" pitchFamily="18" charset="0"/>
              </a:rPr>
              <a:t>»</a:t>
            </a:r>
            <a:r>
              <a:rPr lang="ru-RU" altLang="ru-RU" sz="1200" dirty="0">
                <a:latin typeface="Times New Roman" pitchFamily="18" charset="0"/>
                <a:ea typeface="Calibri" pitchFamily="34" charset="0"/>
                <a:cs typeface="Times New Roman" pitchFamily="18" charset="0"/>
              </a:rPr>
              <a:t> Тут взводный призадумался , всё таки ночь на дворе. Если что случится отвечать ведь ему. Он стал нам предлагать идти днем , но мы то уже собрались. В итоге остановились на том , что пойдем вокруг периметра по одному , разницей 15 минут. Я стартовал первым. Темно </a:t>
            </a:r>
            <a:r>
              <a:rPr lang="ru-RU" altLang="ru-RU" sz="1200" dirty="0">
                <a:latin typeface="Calibri"/>
                <a:ea typeface="Calibri" pitchFamily="34" charset="0"/>
                <a:cs typeface="Times New Roman" pitchFamily="18" charset="0"/>
              </a:rPr>
              <a:t>–</a:t>
            </a:r>
            <a:r>
              <a:rPr lang="ru-RU" altLang="ru-RU" sz="1200" dirty="0">
                <a:latin typeface="Times New Roman" pitchFamily="18" charset="0"/>
                <a:ea typeface="Calibri" pitchFamily="34" charset="0"/>
                <a:cs typeface="Times New Roman" pitchFamily="18" charset="0"/>
              </a:rPr>
              <a:t> хоть глаз выколи. Надо сказать что периметр довольно большой. Глаза стали понемногу привыкать к темноте. Пройдя уже большую часть пути , я услышал как к обычным звукам ночи, добавился какой то хруст впереди. Пришлось остановиться и слушать. Оказалось что там был медведь. Я лёг на землю , чтобы видеть дорогу на фоне более светлого неба , развернул шапку кокардой назад. Про дубину вообще забыл . Лежу , думаю-вот напарник будет идти за мной , надо как то его предупредить , а как , шуметь то нельзя. Тут смутно увидел впереди на фоне просеки фигуру медведя ,переходящего дорогу и идущего в сторону болота. До него было где то метров сорок. Я полежал ещё , подождал напарника , но так и не дождавшись , потихоньку пошёл, а как хотелось побежать!. Кстати впереди на территории были две собаки , они сильно лаяли. Наверное учуяли зверя . Одного не могу понять до сих пор , как медведь не учуял меня?.</a:t>
            </a:r>
            <a:endParaRPr lang="ru-RU" altLang="ru-RU" sz="1200" dirty="0">
              <a:latin typeface="Arial" pitchFamily="34" charset="0"/>
              <a:cs typeface="Arial" pitchFamily="34" charset="0"/>
            </a:endParaRPr>
          </a:p>
          <a:p>
            <a:pPr eaLnBrk="0" fontAlgn="base" hangingPunct="0">
              <a:spcBef>
                <a:spcPct val="0"/>
              </a:spcBef>
              <a:spcAft>
                <a:spcPct val="0"/>
              </a:spcAft>
            </a:pPr>
            <a:r>
              <a:rPr lang="ru-RU" altLang="ru-RU" sz="1200" dirty="0">
                <a:latin typeface="Times New Roman" pitchFamily="18" charset="0"/>
                <a:ea typeface="Calibri" pitchFamily="34" charset="0"/>
                <a:cs typeface="Times New Roman" pitchFamily="18" charset="0"/>
              </a:rPr>
              <a:t>      Когда вышел на условленную точку, щурясь на свет, увидел обеих </a:t>
            </a:r>
            <a:r>
              <a:rPr lang="ru-RU" altLang="ru-RU" sz="1200" dirty="0">
                <a:latin typeface="Calibri"/>
                <a:ea typeface="Calibri" pitchFamily="34" charset="0"/>
                <a:cs typeface="Times New Roman" pitchFamily="18" charset="0"/>
              </a:rPr>
              <a:t>–</a:t>
            </a:r>
            <a:r>
              <a:rPr lang="ru-RU" altLang="ru-RU" sz="1200" dirty="0">
                <a:latin typeface="Times New Roman" pitchFamily="18" charset="0"/>
                <a:ea typeface="Calibri" pitchFamily="34" charset="0"/>
                <a:cs typeface="Times New Roman" pitchFamily="18" charset="0"/>
              </a:rPr>
              <a:t> и взводного и напарника . Оказалось, напарник схитрил-через 15минут после меня ушёл в том ни направлении , но вокруг периметра не пошёл , а сделал небольшой круг в темноте за деревьями , и выждав какое-то время вышел , со словами </a:t>
            </a:r>
            <a:r>
              <a:rPr lang="ru-RU" altLang="ru-RU" sz="1200" dirty="0">
                <a:latin typeface="Calibri"/>
                <a:ea typeface="Calibri" pitchFamily="34" charset="0"/>
                <a:cs typeface="Times New Roman" pitchFamily="18" charset="0"/>
              </a:rPr>
              <a:t>«</a:t>
            </a:r>
            <a:r>
              <a:rPr lang="ru-RU" altLang="ru-RU" sz="1200" dirty="0">
                <a:latin typeface="Times New Roman" pitchFamily="18" charset="0"/>
                <a:ea typeface="Calibri" pitchFamily="34" charset="0"/>
                <a:cs typeface="Times New Roman" pitchFamily="18" charset="0"/>
              </a:rPr>
              <a:t>Всё я вернулся</a:t>
            </a:r>
            <a:r>
              <a:rPr lang="ru-RU" altLang="ru-RU" sz="1200" dirty="0">
                <a:latin typeface="Calibri"/>
                <a:ea typeface="Calibri" pitchFamily="34" charset="0"/>
                <a:cs typeface="Times New Roman" pitchFamily="18" charset="0"/>
              </a:rPr>
              <a:t>»</a:t>
            </a:r>
            <a:r>
              <a:rPr lang="ru-RU" altLang="ru-RU" sz="1200" dirty="0">
                <a:latin typeface="Times New Roman" pitchFamily="18" charset="0"/>
                <a:ea typeface="Calibri" pitchFamily="34" charset="0"/>
                <a:cs typeface="Times New Roman" pitchFamily="18" charset="0"/>
              </a:rPr>
              <a:t>. А я -то переживал , что он наткнется на медведя !</a:t>
            </a:r>
            <a:endParaRPr lang="ru-RU" altLang="ru-RU" sz="1200" dirty="0">
              <a:latin typeface="Arial" pitchFamily="34" charset="0"/>
              <a:cs typeface="Arial" pitchFamily="34" charset="0"/>
            </a:endParaRPr>
          </a:p>
          <a:p>
            <a:pPr eaLnBrk="0" fontAlgn="base" hangingPunct="0">
              <a:spcBef>
                <a:spcPct val="0"/>
              </a:spcBef>
              <a:spcAft>
                <a:spcPct val="0"/>
              </a:spcAft>
            </a:pPr>
            <a:r>
              <a:rPr lang="ru-RU" altLang="ru-RU" sz="1200" dirty="0">
                <a:latin typeface="Times New Roman" pitchFamily="18" charset="0"/>
                <a:ea typeface="Calibri" pitchFamily="34" charset="0"/>
                <a:cs typeface="Times New Roman" pitchFamily="18" charset="0"/>
              </a:rPr>
              <a:t>Взводный говорит . </a:t>
            </a:r>
            <a:r>
              <a:rPr lang="ru-RU" altLang="ru-RU" sz="1200" dirty="0">
                <a:latin typeface="Calibri"/>
                <a:ea typeface="Calibri" pitchFamily="34" charset="0"/>
                <a:cs typeface="Times New Roman" pitchFamily="18" charset="0"/>
              </a:rPr>
              <a:t>«</a:t>
            </a:r>
            <a:r>
              <a:rPr lang="ru-RU" altLang="ru-RU" sz="1200" dirty="0">
                <a:latin typeface="Times New Roman" pitchFamily="18" charset="0"/>
                <a:ea typeface="Calibri" pitchFamily="34" charset="0"/>
                <a:cs typeface="Times New Roman" pitchFamily="18" charset="0"/>
              </a:rPr>
              <a:t>Ты, что домой ходил , вздремнул что ли ? </a:t>
            </a:r>
            <a:r>
              <a:rPr lang="ru-RU" altLang="ru-RU" sz="1200" dirty="0">
                <a:latin typeface="Calibri"/>
                <a:ea typeface="Calibri" pitchFamily="34" charset="0"/>
                <a:cs typeface="Times New Roman" pitchFamily="18" charset="0"/>
              </a:rPr>
              <a:t>»</a:t>
            </a:r>
            <a:endParaRPr lang="ru-RU" altLang="ru-RU" sz="1200" dirty="0">
              <a:latin typeface="Arial" pitchFamily="34" charset="0"/>
              <a:cs typeface="Arial" pitchFamily="34" charset="0"/>
            </a:endParaRPr>
          </a:p>
          <a:p>
            <a:pPr eaLnBrk="0" fontAlgn="base" hangingPunct="0">
              <a:spcBef>
                <a:spcPct val="0"/>
              </a:spcBef>
              <a:spcAft>
                <a:spcPct val="0"/>
              </a:spcAft>
            </a:pPr>
            <a:r>
              <a:rPr lang="ru-RU" altLang="ru-RU" sz="1200" dirty="0">
                <a:latin typeface="Times New Roman" pitchFamily="18" charset="0"/>
                <a:ea typeface="Calibri" pitchFamily="34" charset="0"/>
                <a:cs typeface="Times New Roman" pitchFamily="18" charset="0"/>
              </a:rPr>
              <a:t>      Я говорю : </a:t>
            </a:r>
            <a:r>
              <a:rPr lang="ru-RU" altLang="ru-RU" sz="1200" dirty="0">
                <a:latin typeface="Calibri"/>
                <a:ea typeface="Calibri" pitchFamily="34" charset="0"/>
                <a:cs typeface="Times New Roman" pitchFamily="18" charset="0"/>
              </a:rPr>
              <a:t>«</a:t>
            </a:r>
            <a:r>
              <a:rPr lang="ru-RU" altLang="ru-RU" sz="1200" dirty="0">
                <a:latin typeface="Times New Roman" pitchFamily="18" charset="0"/>
                <a:ea typeface="Calibri" pitchFamily="34" charset="0"/>
                <a:cs typeface="Times New Roman" pitchFamily="18" charset="0"/>
              </a:rPr>
              <a:t>Да нет, знакомого встретил , завтра днём пойдём следы смотреть</a:t>
            </a:r>
            <a:r>
              <a:rPr lang="ru-RU" altLang="ru-RU" sz="1200" dirty="0">
                <a:latin typeface="Calibri"/>
                <a:ea typeface="Calibri" pitchFamily="34" charset="0"/>
                <a:cs typeface="Times New Roman" pitchFamily="18" charset="0"/>
              </a:rPr>
              <a:t>»</a:t>
            </a:r>
            <a:r>
              <a:rPr lang="ru-RU" altLang="ru-RU" sz="1200" dirty="0">
                <a:latin typeface="Times New Roman" pitchFamily="18" charset="0"/>
                <a:ea typeface="Calibri" pitchFamily="34" charset="0"/>
                <a:cs typeface="Times New Roman" pitchFamily="18" charset="0"/>
              </a:rPr>
              <a:t> . На утро обнаружили много следов. Больше за периметры никого не выпускали.</a:t>
            </a:r>
            <a:r>
              <a:rPr lang="ru-RU" altLang="ru-RU" sz="1200" b="1" dirty="0">
                <a:latin typeface="Times New Roman" pitchFamily="18" charset="0"/>
                <a:ea typeface="Calibri" pitchFamily="34" charset="0"/>
                <a:cs typeface="Times New Roman" pitchFamily="18" charset="0"/>
              </a:rPr>
              <a:t>                  </a:t>
            </a:r>
            <a:endParaRPr lang="ru-RU" altLang="ru-RU" sz="1200" dirty="0">
              <a:latin typeface="Arial" pitchFamily="34" charset="0"/>
              <a:cs typeface="Arial" pitchFamily="34" charset="0"/>
            </a:endParaRPr>
          </a:p>
        </p:txBody>
      </p:sp>
    </p:spTree>
    <p:extLst>
      <p:ext uri="{BB962C8B-B14F-4D97-AF65-F5344CB8AC3E}">
        <p14:creationId xmlns:p14="http://schemas.microsoft.com/office/powerpoint/2010/main" val="14812048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3370" y="36189"/>
            <a:ext cx="9134631" cy="6858000"/>
          </a:xfrm>
          <a:prstGeom prst="rect">
            <a:avLst/>
          </a:prstGeom>
        </p:spPr>
      </p:pic>
      <p:sp>
        <p:nvSpPr>
          <p:cNvPr id="3" name="Rectangle 2"/>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ru-RU" altLang="ru-RU">
              <a:latin typeface="Arial" pitchFamily="34" charset="0"/>
              <a:cs typeface="Arial" pitchFamily="34" charset="0"/>
            </a:endParaRPr>
          </a:p>
        </p:txBody>
      </p:sp>
      <p:pic>
        <p:nvPicPr>
          <p:cNvPr id="50177" name="Рисунок 718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5290" y="764704"/>
            <a:ext cx="3081183" cy="410753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5087888" y="48531"/>
            <a:ext cx="5112568" cy="6309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ru-RU" altLang="ru-RU" sz="2600" b="1" dirty="0">
                <a:latin typeface="Times New Roman" pitchFamily="18" charset="0"/>
                <a:ea typeface="Calibri" pitchFamily="34" charset="0"/>
                <a:cs typeface="Times New Roman" pitchFamily="18" charset="0"/>
              </a:rPr>
              <a:t>   </a:t>
            </a:r>
            <a:r>
              <a:rPr lang="ru-RU" altLang="ru-RU" sz="1400" b="1" dirty="0">
                <a:latin typeface="Times New Roman" pitchFamily="18" charset="0"/>
                <a:ea typeface="Calibri" pitchFamily="34" charset="0"/>
                <a:cs typeface="Times New Roman" pitchFamily="18" charset="0"/>
              </a:rPr>
              <a:t>                          </a:t>
            </a:r>
            <a:r>
              <a:rPr lang="ru-RU" altLang="ru-RU" sz="1400" b="1" dirty="0" err="1">
                <a:latin typeface="Times New Roman" pitchFamily="18" charset="0"/>
                <a:ea typeface="Calibri" pitchFamily="34" charset="0"/>
                <a:cs typeface="Times New Roman" pitchFamily="18" charset="0"/>
              </a:rPr>
              <a:t>Мамчуев</a:t>
            </a:r>
            <a:r>
              <a:rPr lang="ru-RU" altLang="ru-RU" sz="1400" b="1" dirty="0">
                <a:latin typeface="Times New Roman" pitchFamily="18" charset="0"/>
                <a:ea typeface="Calibri" pitchFamily="34" charset="0"/>
                <a:cs typeface="Times New Roman" pitchFamily="18" charset="0"/>
              </a:rPr>
              <a:t> </a:t>
            </a:r>
            <a:r>
              <a:rPr lang="ru-RU" altLang="ru-RU" sz="1400" b="1" dirty="0" err="1">
                <a:latin typeface="Times New Roman" pitchFamily="18" charset="0"/>
                <a:ea typeface="Calibri" pitchFamily="34" charset="0"/>
                <a:cs typeface="Times New Roman" pitchFamily="18" charset="0"/>
              </a:rPr>
              <a:t>Исса</a:t>
            </a:r>
            <a:endParaRPr lang="ru-RU" altLang="ru-RU" sz="1400" dirty="0">
              <a:latin typeface="Arial" pitchFamily="34" charset="0"/>
              <a:cs typeface="Arial" pitchFamily="34" charset="0"/>
            </a:endParaRPr>
          </a:p>
          <a:p>
            <a:pPr eaLnBrk="0" fontAlgn="base" hangingPunct="0">
              <a:spcBef>
                <a:spcPct val="0"/>
              </a:spcBef>
              <a:spcAft>
                <a:spcPct val="0"/>
              </a:spcAft>
            </a:pPr>
            <a:r>
              <a:rPr lang="ru-RU" altLang="ru-RU" sz="1400" dirty="0">
                <a:latin typeface="Calibri" pitchFamily="34" charset="0"/>
                <a:ea typeface="Calibri" pitchFamily="34" charset="0"/>
                <a:cs typeface="Times New Roman" pitchFamily="18" charset="0"/>
              </a:rPr>
              <a:t>     </a:t>
            </a:r>
            <a:r>
              <a:rPr lang="ru-RU" altLang="ru-RU" sz="1400" dirty="0">
                <a:latin typeface="Times New Roman" pitchFamily="18" charset="0"/>
                <a:ea typeface="Calibri" pitchFamily="34" charset="0"/>
                <a:cs typeface="Times New Roman" pitchFamily="18" charset="0"/>
              </a:rPr>
              <a:t>Мой дядя - один из самых близких мне людей. Я хочу рассказать об одном дне из его жизни. Он часто рассказывал мне про службу в армии. Он служил в Афганистане в 1985 г., где пришлось через многое пройти. Из всех его рассказов мне особенно запомнился один. Этот случай произошел с ними во время армейской операции. При выполнении боевой задачи их взвод попал в окружение, они шли на выручку саперам из </a:t>
            </a:r>
            <a:r>
              <a:rPr lang="ru-RU" altLang="ru-RU" sz="1400" dirty="0" err="1">
                <a:latin typeface="Times New Roman" pitchFamily="18" charset="0"/>
                <a:ea typeface="Calibri" pitchFamily="34" charset="0"/>
                <a:cs typeface="Times New Roman" pitchFamily="18" charset="0"/>
              </a:rPr>
              <a:t>Чирикара</a:t>
            </a:r>
            <a:r>
              <a:rPr lang="ru-RU" altLang="ru-RU" sz="1400" dirty="0">
                <a:latin typeface="Times New Roman" pitchFamily="18" charset="0"/>
                <a:ea typeface="Calibri" pitchFamily="34" charset="0"/>
                <a:cs typeface="Times New Roman" pitchFamily="18" charset="0"/>
              </a:rPr>
              <a:t>, которые, попав в окружение, запросили помощь. К ним был послан их взвод под командованием старшины </a:t>
            </a:r>
            <a:r>
              <a:rPr lang="ru-RU" altLang="ru-RU" sz="1400" dirty="0" err="1">
                <a:latin typeface="Times New Roman" pitchFamily="18" charset="0"/>
                <a:ea typeface="Calibri" pitchFamily="34" charset="0"/>
                <a:cs typeface="Times New Roman" pitchFamily="18" charset="0"/>
              </a:rPr>
              <a:t>Иссы</a:t>
            </a:r>
            <a:r>
              <a:rPr lang="ru-RU" altLang="ru-RU" sz="1400" dirty="0">
                <a:latin typeface="Times New Roman" pitchFamily="18" charset="0"/>
                <a:ea typeface="Calibri" pitchFamily="34" charset="0"/>
                <a:cs typeface="Times New Roman" pitchFamily="18" charset="0"/>
              </a:rPr>
              <a:t> </a:t>
            </a:r>
            <a:r>
              <a:rPr lang="ru-RU" altLang="ru-RU" sz="1400" dirty="0" err="1">
                <a:latin typeface="Times New Roman" pitchFamily="18" charset="0"/>
                <a:ea typeface="Calibri" pitchFamily="34" charset="0"/>
                <a:cs typeface="Times New Roman" pitchFamily="18" charset="0"/>
              </a:rPr>
              <a:t>Мамчуева</a:t>
            </a:r>
            <a:r>
              <a:rPr lang="ru-RU" altLang="ru-RU" sz="1400" dirty="0">
                <a:latin typeface="Times New Roman" pitchFamily="18" charset="0"/>
                <a:ea typeface="Calibri" pitchFamily="34" charset="0"/>
                <a:cs typeface="Times New Roman" pitchFamily="18" charset="0"/>
              </a:rPr>
              <a:t>, который при приближении окружили </a:t>
            </a:r>
            <a:r>
              <a:rPr lang="ru-RU" altLang="ru-RU" sz="1400" dirty="0" err="1">
                <a:latin typeface="Times New Roman" pitchFamily="18" charset="0"/>
                <a:ea typeface="Calibri" pitchFamily="34" charset="0"/>
                <a:cs typeface="Times New Roman" pitchFamily="18" charset="0"/>
              </a:rPr>
              <a:t>душманы</a:t>
            </a:r>
            <a:r>
              <a:rPr lang="ru-RU" altLang="ru-RU" sz="1400" dirty="0">
                <a:latin typeface="Times New Roman" pitchFamily="18" charset="0"/>
                <a:ea typeface="Calibri" pitchFamily="34" charset="0"/>
                <a:cs typeface="Times New Roman" pitchFamily="18" charset="0"/>
              </a:rPr>
              <a:t> и начали вести прицельный огонь из минометов, </a:t>
            </a:r>
            <a:r>
              <a:rPr lang="ru-RU" altLang="ru-RU" sz="1400" dirty="0" err="1">
                <a:latin typeface="Times New Roman" pitchFamily="18" charset="0"/>
                <a:ea typeface="Calibri" pitchFamily="34" charset="0"/>
                <a:cs typeface="Times New Roman" pitchFamily="18" charset="0"/>
              </a:rPr>
              <a:t>безоткаток</a:t>
            </a:r>
            <a:r>
              <a:rPr lang="ru-RU" altLang="ru-RU" sz="1400" dirty="0">
                <a:latin typeface="Times New Roman" pitchFamily="18" charset="0"/>
                <a:ea typeface="Calibri" pitchFamily="34" charset="0"/>
                <a:cs typeface="Times New Roman" pitchFamily="18" charset="0"/>
              </a:rPr>
              <a:t> и пулеметов. </a:t>
            </a:r>
            <a:r>
              <a:rPr lang="ru-RU" altLang="ru-RU" sz="1400" dirty="0" err="1">
                <a:latin typeface="Times New Roman" pitchFamily="18" charset="0"/>
                <a:ea typeface="Calibri" pitchFamily="34" charset="0"/>
                <a:cs typeface="Times New Roman" pitchFamily="18" charset="0"/>
              </a:rPr>
              <a:t>Чирикарские</a:t>
            </a:r>
            <a:r>
              <a:rPr lang="ru-RU" altLang="ru-RU" sz="1400" dirty="0">
                <a:latin typeface="Times New Roman" pitchFamily="18" charset="0"/>
                <a:ea typeface="Calibri" pitchFamily="34" charset="0"/>
                <a:cs typeface="Times New Roman" pitchFamily="18" charset="0"/>
              </a:rPr>
              <a:t> саперы уже погибли, догорала их техника. Оценив обстановку, их старшина принимает решение об отходе и поручает Василию </a:t>
            </a:r>
            <a:r>
              <a:rPr lang="ru-RU" altLang="ru-RU" sz="1400" dirty="0" err="1">
                <a:latin typeface="Times New Roman" pitchFamily="18" charset="0"/>
                <a:ea typeface="Calibri" pitchFamily="34" charset="0"/>
                <a:cs typeface="Times New Roman" pitchFamily="18" charset="0"/>
              </a:rPr>
              <a:t>Кулявчику</a:t>
            </a:r>
            <a:r>
              <a:rPr lang="ru-RU" altLang="ru-RU" sz="1400" dirty="0">
                <a:latin typeface="Times New Roman" pitchFamily="18" charset="0"/>
                <a:ea typeface="Calibri" pitchFamily="34" charset="0"/>
                <a:cs typeface="Times New Roman" pitchFamily="18" charset="0"/>
              </a:rPr>
              <a:t> вывести ребят. Сам он решил остаться и прикрывать ребят. Но </a:t>
            </a:r>
            <a:r>
              <a:rPr lang="ru-RU" altLang="ru-RU" sz="1400" dirty="0" err="1">
                <a:latin typeface="Times New Roman" pitchFamily="18" charset="0"/>
                <a:ea typeface="Calibri" pitchFamily="34" charset="0"/>
                <a:cs typeface="Times New Roman" pitchFamily="18" charset="0"/>
              </a:rPr>
              <a:t>Кулявчук</a:t>
            </a:r>
            <a:r>
              <a:rPr lang="ru-RU" altLang="ru-RU" sz="1400" dirty="0">
                <a:latin typeface="Times New Roman" pitchFamily="18" charset="0"/>
                <a:ea typeface="Calibri" pitchFamily="34" charset="0"/>
                <a:cs typeface="Times New Roman" pitchFamily="18" charset="0"/>
              </a:rPr>
              <a:t> и все ребята ответили отказом, решив, что если погибать, то всем вместе. Организовав круговую оборону, старшина попросил ребят стрелять короткими очередями, если что, оставить по одной гранате для себя, чтобы подорвать </a:t>
            </a:r>
            <a:r>
              <a:rPr lang="ru-RU" altLang="ru-RU" sz="1400" dirty="0" err="1">
                <a:latin typeface="Times New Roman" pitchFamily="18" charset="0"/>
                <a:ea typeface="Calibri" pitchFamily="34" charset="0"/>
                <a:cs typeface="Times New Roman" pitchFamily="18" charset="0"/>
              </a:rPr>
              <a:t>душманов</a:t>
            </a:r>
            <a:r>
              <a:rPr lang="ru-RU" altLang="ru-RU" sz="1400" dirty="0">
                <a:latin typeface="Times New Roman" pitchFamily="18" charset="0"/>
                <a:ea typeface="Calibri" pitchFamily="34" charset="0"/>
                <a:cs typeface="Times New Roman" pitchFamily="18" charset="0"/>
              </a:rPr>
              <a:t> и себя, чем попасть в плен. И выйдя на связь последний раз, он сказал сослуживцам: </a:t>
            </a:r>
            <a:r>
              <a:rPr lang="ru-RU" altLang="ru-RU" sz="1400" dirty="0">
                <a:latin typeface="Calibri"/>
                <a:ea typeface="Calibri" pitchFamily="34" charset="0"/>
                <a:cs typeface="Times New Roman" pitchFamily="18" charset="0"/>
              </a:rPr>
              <a:t>«</a:t>
            </a:r>
            <a:r>
              <a:rPr lang="ru-RU" altLang="ru-RU" sz="1400" dirty="0">
                <a:latin typeface="Times New Roman" pitchFamily="18" charset="0"/>
                <a:ea typeface="Calibri" pitchFamily="34" charset="0"/>
                <a:cs typeface="Times New Roman" pitchFamily="18" charset="0"/>
              </a:rPr>
              <a:t>Мужики, прощайте и лихом нас не поминайте! Мы свою честь не опозорим</a:t>
            </a:r>
            <a:r>
              <a:rPr lang="ru-RU" altLang="ru-RU" sz="1400" dirty="0">
                <a:latin typeface="Calibri"/>
                <a:ea typeface="Calibri" pitchFamily="34" charset="0"/>
                <a:cs typeface="Times New Roman" pitchFamily="18" charset="0"/>
              </a:rPr>
              <a:t>»</a:t>
            </a:r>
            <a:r>
              <a:rPr lang="ru-RU" altLang="ru-RU" sz="1400" dirty="0">
                <a:latin typeface="Times New Roman" pitchFamily="18" charset="0"/>
                <a:ea typeface="Calibri" pitchFamily="34" charset="0"/>
                <a:cs typeface="Times New Roman" pitchFamily="18" charset="0"/>
              </a:rPr>
              <a:t>.</a:t>
            </a:r>
            <a:endParaRPr lang="ru-RU" altLang="ru-RU" sz="1400" dirty="0">
              <a:latin typeface="Arial" pitchFamily="34" charset="0"/>
              <a:cs typeface="Arial" pitchFamily="34" charset="0"/>
            </a:endParaRPr>
          </a:p>
          <a:p>
            <a:pPr eaLnBrk="0" fontAlgn="base" hangingPunct="0">
              <a:spcBef>
                <a:spcPct val="0"/>
              </a:spcBef>
              <a:spcAft>
                <a:spcPct val="0"/>
              </a:spcAft>
            </a:pPr>
            <a:r>
              <a:rPr lang="ru-RU" altLang="ru-RU" sz="1400" dirty="0">
                <a:latin typeface="Times New Roman" pitchFamily="18" charset="0"/>
                <a:ea typeface="Calibri" pitchFamily="34" charset="0"/>
                <a:cs typeface="Times New Roman" pitchFamily="18" charset="0"/>
              </a:rPr>
              <a:t>           Бой продолжался минут сорок, им на помощь прибыла 7-я рота и два танка, которые начали </a:t>
            </a:r>
            <a:r>
              <a:rPr lang="ru-RU" altLang="ru-RU" sz="1400" dirty="0">
                <a:latin typeface="Calibri"/>
                <a:ea typeface="Calibri" pitchFamily="34" charset="0"/>
                <a:cs typeface="Times New Roman" pitchFamily="18" charset="0"/>
              </a:rPr>
              <a:t>«</a:t>
            </a:r>
            <a:r>
              <a:rPr lang="ru-RU" altLang="ru-RU" sz="1400" dirty="0">
                <a:latin typeface="Times New Roman" pitchFamily="18" charset="0"/>
                <a:ea typeface="Calibri" pitchFamily="34" charset="0"/>
                <a:cs typeface="Times New Roman" pitchFamily="18" charset="0"/>
              </a:rPr>
              <a:t>утюжить</a:t>
            </a:r>
            <a:r>
              <a:rPr lang="ru-RU" altLang="ru-RU" sz="1400" dirty="0">
                <a:latin typeface="Calibri"/>
                <a:ea typeface="Calibri" pitchFamily="34" charset="0"/>
                <a:cs typeface="Times New Roman" pitchFamily="18" charset="0"/>
              </a:rPr>
              <a:t>»</a:t>
            </a:r>
            <a:r>
              <a:rPr lang="ru-RU" altLang="ru-RU" sz="1400" dirty="0">
                <a:latin typeface="Times New Roman" pitchFamily="18" charset="0"/>
                <a:ea typeface="Calibri" pitchFamily="34" charset="0"/>
                <a:cs typeface="Times New Roman" pitchFamily="18" charset="0"/>
              </a:rPr>
              <a:t> позиции </a:t>
            </a:r>
            <a:r>
              <a:rPr lang="ru-RU" altLang="ru-RU" sz="1400" dirty="0">
                <a:latin typeface="Calibri"/>
                <a:ea typeface="Calibri" pitchFamily="34" charset="0"/>
                <a:cs typeface="Times New Roman" pitchFamily="18" charset="0"/>
              </a:rPr>
              <a:t>«</a:t>
            </a:r>
            <a:r>
              <a:rPr lang="ru-RU" altLang="ru-RU" sz="1400" dirty="0">
                <a:latin typeface="Times New Roman" pitchFamily="18" charset="0"/>
                <a:ea typeface="Calibri" pitchFamily="34" charset="0"/>
                <a:cs typeface="Times New Roman" pitchFamily="18" charset="0"/>
              </a:rPr>
              <a:t>духов</a:t>
            </a:r>
            <a:r>
              <a:rPr lang="ru-RU" altLang="ru-RU" sz="1400" dirty="0">
                <a:latin typeface="Calibri"/>
                <a:ea typeface="Calibri" pitchFamily="34" charset="0"/>
                <a:cs typeface="Times New Roman" pitchFamily="18" charset="0"/>
              </a:rPr>
              <a:t>»</a:t>
            </a:r>
            <a:r>
              <a:rPr lang="ru-RU" altLang="ru-RU" sz="1400" dirty="0">
                <a:latin typeface="Times New Roman" pitchFamily="18" charset="0"/>
                <a:ea typeface="Calibri" pitchFamily="34" charset="0"/>
                <a:cs typeface="Times New Roman" pitchFamily="18" charset="0"/>
              </a:rPr>
              <a:t>. Старшина и ребята обнимались, ребята плакали, целовали землю. Не мог сдержать слез и их старшина, </a:t>
            </a:r>
            <a:r>
              <a:rPr lang="ru-RU" altLang="ru-RU" sz="1400" dirty="0" err="1">
                <a:latin typeface="Times New Roman" pitchFamily="18" charset="0"/>
                <a:ea typeface="Calibri" pitchFamily="34" charset="0"/>
                <a:cs typeface="Times New Roman" pitchFamily="18" charset="0"/>
              </a:rPr>
              <a:t>Исса</a:t>
            </a:r>
            <a:r>
              <a:rPr lang="ru-RU" altLang="ru-RU" sz="1400" dirty="0">
                <a:latin typeface="Times New Roman" pitchFamily="18" charset="0"/>
                <a:ea typeface="Calibri" pitchFamily="34" charset="0"/>
                <a:cs typeface="Times New Roman" pitchFamily="18" charset="0"/>
              </a:rPr>
              <a:t>-Али </a:t>
            </a:r>
            <a:r>
              <a:rPr lang="ru-RU" altLang="ru-RU" sz="1400" dirty="0" err="1">
                <a:latin typeface="Times New Roman" pitchFamily="18" charset="0"/>
                <a:ea typeface="Calibri" pitchFamily="34" charset="0"/>
                <a:cs typeface="Times New Roman" pitchFamily="18" charset="0"/>
              </a:rPr>
              <a:t>Мамчуев</a:t>
            </a:r>
            <a:r>
              <a:rPr lang="ru-RU" altLang="ru-RU" sz="1400" dirty="0">
                <a:latin typeface="Times New Roman" pitchFamily="18" charset="0"/>
                <a:ea typeface="Calibri" pitchFamily="34" charset="0"/>
                <a:cs typeface="Times New Roman" pitchFamily="18" charset="0"/>
              </a:rPr>
              <a:t>.</a:t>
            </a:r>
            <a:endParaRPr lang="ru-RU" altLang="ru-RU" sz="1400" dirty="0">
              <a:latin typeface="Arial" pitchFamily="34" charset="0"/>
              <a:cs typeface="Arial" pitchFamily="34" charset="0"/>
            </a:endParaRPr>
          </a:p>
        </p:txBody>
      </p:sp>
    </p:spTree>
    <p:extLst>
      <p:ext uri="{BB962C8B-B14F-4D97-AF65-F5344CB8AC3E}">
        <p14:creationId xmlns:p14="http://schemas.microsoft.com/office/powerpoint/2010/main" val="4533845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3370" y="36189"/>
            <a:ext cx="9134631" cy="6858000"/>
          </a:xfrm>
          <a:prstGeom prst="rect">
            <a:avLst/>
          </a:prstGeom>
        </p:spPr>
      </p:pic>
      <p:pic>
        <p:nvPicPr>
          <p:cNvPr id="49153" name="Рисунок 718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1554" y="1186990"/>
            <a:ext cx="3318215" cy="439938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4" name="Rectangle 4"/>
          <p:cNvSpPr>
            <a:spLocks noChangeArrowheads="1"/>
          </p:cNvSpPr>
          <p:nvPr/>
        </p:nvSpPr>
        <p:spPr bwMode="auto">
          <a:xfrm>
            <a:off x="4367809" y="575846"/>
            <a:ext cx="4339971"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49263"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ru-RU" altLang="ru-RU" sz="2000" b="1" dirty="0" err="1">
                <a:latin typeface="Times New Roman" pitchFamily="18" charset="0"/>
                <a:ea typeface="Calibri" pitchFamily="34" charset="0"/>
                <a:cs typeface="Times New Roman" pitchFamily="18" charset="0"/>
              </a:rPr>
              <a:t>Байрамуков</a:t>
            </a:r>
            <a:r>
              <a:rPr lang="ru-RU" altLang="ru-RU" sz="2000" b="1" dirty="0">
                <a:latin typeface="Times New Roman" pitchFamily="18" charset="0"/>
                <a:ea typeface="Calibri" pitchFamily="34" charset="0"/>
                <a:cs typeface="Times New Roman" pitchFamily="18" charset="0"/>
              </a:rPr>
              <a:t> Рашид </a:t>
            </a:r>
            <a:r>
              <a:rPr lang="ru-RU" altLang="ru-RU" sz="2000" b="1" dirty="0" err="1">
                <a:latin typeface="Times New Roman" pitchFamily="18" charset="0"/>
                <a:ea typeface="Calibri" pitchFamily="34" charset="0"/>
                <a:cs typeface="Times New Roman" pitchFamily="18" charset="0"/>
              </a:rPr>
              <a:t>Батдалович</a:t>
            </a:r>
            <a:endParaRPr lang="ru-RU" altLang="ru-RU" sz="700" dirty="0"/>
          </a:p>
          <a:p>
            <a:pPr eaLnBrk="0" hangingPunct="0"/>
            <a:endParaRPr lang="ru-RU" altLang="ru-RU" dirty="0"/>
          </a:p>
        </p:txBody>
      </p:sp>
      <p:sp>
        <p:nvSpPr>
          <p:cNvPr id="5" name="Rectangle 5"/>
          <p:cNvSpPr>
            <a:spLocks noChangeArrowheads="1"/>
          </p:cNvSpPr>
          <p:nvPr/>
        </p:nvSpPr>
        <p:spPr bwMode="auto">
          <a:xfrm>
            <a:off x="5447928" y="662861"/>
            <a:ext cx="5040560" cy="5447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indent="449263" fontAlgn="base">
              <a:spcBef>
                <a:spcPct val="0"/>
              </a:spcBef>
              <a:spcAft>
                <a:spcPct val="0"/>
              </a:spcAft>
            </a:pPr>
            <a:endParaRPr lang="ru-RU" altLang="ru-RU" sz="1200" dirty="0">
              <a:latin typeface="Times New Roman" pitchFamily="18" charset="0"/>
              <a:ea typeface="Calibri" pitchFamily="34" charset="0"/>
              <a:cs typeface="Times New Roman" pitchFamily="18" charset="0"/>
            </a:endParaRPr>
          </a:p>
          <a:p>
            <a:pPr indent="449263" fontAlgn="base">
              <a:spcBef>
                <a:spcPct val="0"/>
              </a:spcBef>
              <a:spcAft>
                <a:spcPct val="0"/>
              </a:spcAft>
            </a:pPr>
            <a:endParaRPr lang="ru-RU" altLang="ru-RU" sz="1200" dirty="0">
              <a:latin typeface="Times New Roman" pitchFamily="18" charset="0"/>
              <a:ea typeface="Calibri" pitchFamily="34" charset="0"/>
              <a:cs typeface="Times New Roman" pitchFamily="18" charset="0"/>
            </a:endParaRPr>
          </a:p>
          <a:p>
            <a:pPr indent="449263" fontAlgn="base">
              <a:spcBef>
                <a:spcPct val="0"/>
              </a:spcBef>
              <a:spcAft>
                <a:spcPct val="0"/>
              </a:spcAft>
            </a:pPr>
            <a:r>
              <a:rPr lang="ru-RU" altLang="ru-RU" sz="1200" dirty="0">
                <a:latin typeface="Times New Roman" pitchFamily="18" charset="0"/>
                <a:ea typeface="Calibri" pitchFamily="34" charset="0"/>
                <a:cs typeface="Times New Roman" pitchFamily="18" charset="0"/>
              </a:rPr>
              <a:t>Я хочу рассказать Вам, в своем сочинении, о моем дяде </a:t>
            </a:r>
            <a:r>
              <a:rPr lang="ru-RU" altLang="ru-RU" sz="1200" dirty="0" err="1">
                <a:latin typeface="Times New Roman" pitchFamily="18" charset="0"/>
                <a:ea typeface="Calibri" pitchFamily="34" charset="0"/>
                <a:cs typeface="Times New Roman" pitchFamily="18" charset="0"/>
              </a:rPr>
              <a:t>Байрамукове</a:t>
            </a:r>
            <a:r>
              <a:rPr lang="ru-RU" altLang="ru-RU" sz="1200" dirty="0">
                <a:latin typeface="Times New Roman" pitchFamily="18" charset="0"/>
                <a:ea typeface="Calibri" pitchFamily="34" charset="0"/>
                <a:cs typeface="Times New Roman" pitchFamily="18" charset="0"/>
              </a:rPr>
              <a:t> Рашиде </a:t>
            </a:r>
            <a:r>
              <a:rPr lang="ru-RU" altLang="ru-RU" sz="1200" dirty="0" err="1">
                <a:latin typeface="Times New Roman" pitchFamily="18" charset="0"/>
                <a:ea typeface="Calibri" pitchFamily="34" charset="0"/>
                <a:cs typeface="Times New Roman" pitchFamily="18" charset="0"/>
              </a:rPr>
              <a:t>Батдаловиче</a:t>
            </a:r>
            <a:r>
              <a:rPr lang="ru-RU" altLang="ru-RU" sz="1200" dirty="0">
                <a:latin typeface="Times New Roman" pitchFamily="18" charset="0"/>
                <a:ea typeface="Calibri" pitchFamily="34" charset="0"/>
                <a:cs typeface="Times New Roman" pitchFamily="18" charset="0"/>
              </a:rPr>
              <a:t>. Он родился и живет в городе </a:t>
            </a:r>
            <a:r>
              <a:rPr lang="ru-RU" altLang="ru-RU" sz="1200" dirty="0" err="1">
                <a:latin typeface="Times New Roman" pitchFamily="18" charset="0"/>
                <a:ea typeface="Calibri" pitchFamily="34" charset="0"/>
                <a:cs typeface="Times New Roman" pitchFamily="18" charset="0"/>
              </a:rPr>
              <a:t>Усть-Джегута</a:t>
            </a:r>
            <a:r>
              <a:rPr lang="ru-RU" altLang="ru-RU" sz="1200" dirty="0">
                <a:latin typeface="Times New Roman" pitchFamily="18" charset="0"/>
                <a:ea typeface="Calibri" pitchFamily="34" charset="0"/>
                <a:cs typeface="Times New Roman" pitchFamily="18" charset="0"/>
              </a:rPr>
              <a:t>. Мой дядя Рашид очень сильный и мужественный человек. Он служил в армии .Осенью в конце ноября его отправили в учебу </a:t>
            </a:r>
            <a:r>
              <a:rPr lang="ru-RU" altLang="ru-RU" sz="1200" dirty="0" err="1">
                <a:latin typeface="Times New Roman" pitchFamily="18" charset="0"/>
                <a:ea typeface="Calibri" pitchFamily="34" charset="0"/>
                <a:cs typeface="Times New Roman" pitchFamily="18" charset="0"/>
              </a:rPr>
              <a:t>г.Тында</a:t>
            </a:r>
            <a:r>
              <a:rPr lang="ru-RU" altLang="ru-RU" sz="1200" dirty="0">
                <a:latin typeface="Times New Roman" pitchFamily="18" charset="0"/>
                <a:ea typeface="Calibri" pitchFamily="34" charset="0"/>
                <a:cs typeface="Times New Roman" pitchFamily="18" charset="0"/>
              </a:rPr>
              <a:t> там он находился один месяц, для обучения. По его словам их там учили собирать и разбирать настоящие автоматы, водили в тир, совершали походы по незаселенным местностям. Ели они в основном консервы - грели их разводя костер прямо на земле. Отдыхали сидя на своих рюкзаках, а вечером ставили палатки. Обучив азам выживания в сложных ситуациях и обращению с оружием, их начали готовить к присяге. Для этого они ходили на учебные занятия, солдаты должны были не только выучить текст наизусть но и понять смысл каждого слова.</a:t>
            </a:r>
            <a:endParaRPr lang="ru-RU" altLang="ru-RU" sz="1200" dirty="0">
              <a:latin typeface="Arial" pitchFamily="34" charset="0"/>
              <a:cs typeface="Arial" pitchFamily="34" charset="0"/>
            </a:endParaRPr>
          </a:p>
          <a:p>
            <a:pPr indent="449263" eaLnBrk="0" fontAlgn="base" hangingPunct="0">
              <a:spcBef>
                <a:spcPct val="0"/>
              </a:spcBef>
              <a:spcAft>
                <a:spcPct val="0"/>
              </a:spcAft>
            </a:pPr>
            <a:r>
              <a:rPr lang="ru-RU" altLang="ru-RU" sz="1200" dirty="0">
                <a:latin typeface="Times New Roman" pitchFamily="18" charset="0"/>
                <a:ea typeface="Calibri" pitchFamily="34" charset="0"/>
                <a:cs typeface="Times New Roman" pitchFamily="18" charset="0"/>
              </a:rPr>
              <a:t>        После принятия присяги дядю Рашида отправили за 400 километров от города Тында в настоящую тайгу. Климат там был очень суровый, в основном держалось около -50°. Но тут суровым был не только климат но и режим. График был такой: подъем в 6:00 на построение и только до 21:00 никакого отдыха. С 6 до 7 часов они успевали умыться, убрать кровати, позавтракать и тепло одеться. Моему дяде приходилось в такой мороз, бурю и стужу работать на железной дороге. Они строили железнодорожные пути. Приходилось иногда с утра до вечера разгружать рельсы. Работая в такую холодину дядя рассказывал, что они бывало не чувствовали холода, а вечером когда снимали с себя бушлаты, обнаруживали, что даже немного были вспотевшими. Настолько их труд был трудным и работали они честно. Ведь тогда они служили не один год, как сейчас, а два года! И мой дядя понес с гордостью свою службу! Я за него очень горд! И я с честью постараюсь сам отслужить свою службу перед родиной, чтобы моим детям не было за меня стыдно!</a:t>
            </a:r>
            <a:endParaRPr lang="ru-RU" altLang="ru-RU" sz="1200" dirty="0">
              <a:latin typeface="Arial" pitchFamily="34" charset="0"/>
              <a:cs typeface="Arial" pitchFamily="34" charset="0"/>
            </a:endParaRPr>
          </a:p>
        </p:txBody>
      </p:sp>
    </p:spTree>
    <p:extLst>
      <p:ext uri="{BB962C8B-B14F-4D97-AF65-F5344CB8AC3E}">
        <p14:creationId xmlns:p14="http://schemas.microsoft.com/office/powerpoint/2010/main" val="19424072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8650" y="7986"/>
            <a:ext cx="9134631" cy="6858000"/>
          </a:xfrm>
          <a:prstGeom prst="rect">
            <a:avLst/>
          </a:prstGeom>
        </p:spPr>
      </p:pic>
      <p:sp>
        <p:nvSpPr>
          <p:cNvPr id="3" name="Rectangle 2"/>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ru-RU" altLang="ru-RU">
              <a:latin typeface="Arial" pitchFamily="34" charset="0"/>
              <a:cs typeface="Arial" pitchFamily="34" charset="0"/>
            </a:endParaRPr>
          </a:p>
        </p:txBody>
      </p:sp>
      <p:pic>
        <p:nvPicPr>
          <p:cNvPr id="48129" name="Рисунок 718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0614" y="631727"/>
            <a:ext cx="3240360" cy="541161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5303912" y="-727739"/>
            <a:ext cx="5220072" cy="6986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endParaRPr lang="ru-RU" altLang="ru-RU" sz="1400" b="1" dirty="0">
              <a:latin typeface="Times New Roman" pitchFamily="18" charset="0"/>
              <a:ea typeface="Calibri" pitchFamily="34" charset="0"/>
              <a:cs typeface="Times New Roman" pitchFamily="18" charset="0"/>
            </a:endParaRPr>
          </a:p>
          <a:p>
            <a:pPr fontAlgn="base">
              <a:spcBef>
                <a:spcPct val="0"/>
              </a:spcBef>
              <a:spcAft>
                <a:spcPct val="0"/>
              </a:spcAft>
            </a:pPr>
            <a:endParaRPr lang="ru-RU" altLang="ru-RU" sz="1400" b="1" dirty="0">
              <a:latin typeface="Times New Roman" pitchFamily="18" charset="0"/>
              <a:ea typeface="Calibri" pitchFamily="34" charset="0"/>
              <a:cs typeface="Times New Roman" pitchFamily="18" charset="0"/>
            </a:endParaRPr>
          </a:p>
          <a:p>
            <a:pPr fontAlgn="base">
              <a:spcBef>
                <a:spcPct val="0"/>
              </a:spcBef>
              <a:spcAft>
                <a:spcPct val="0"/>
              </a:spcAft>
            </a:pPr>
            <a:r>
              <a:rPr lang="ru-RU" altLang="ru-RU" sz="1400" b="1" dirty="0">
                <a:latin typeface="Times New Roman" pitchFamily="18" charset="0"/>
                <a:ea typeface="Calibri" pitchFamily="34" charset="0"/>
                <a:cs typeface="Times New Roman" pitchFamily="18" charset="0"/>
              </a:rPr>
              <a:t>                         </a:t>
            </a:r>
          </a:p>
          <a:p>
            <a:pPr fontAlgn="base">
              <a:spcBef>
                <a:spcPct val="0"/>
              </a:spcBef>
              <a:spcAft>
                <a:spcPct val="0"/>
              </a:spcAft>
            </a:pPr>
            <a:endParaRPr lang="ru-RU" altLang="ru-RU" sz="1400" b="1" dirty="0">
              <a:latin typeface="Times New Roman" pitchFamily="18" charset="0"/>
              <a:ea typeface="Calibri" pitchFamily="34" charset="0"/>
              <a:cs typeface="Times New Roman" pitchFamily="18" charset="0"/>
            </a:endParaRPr>
          </a:p>
          <a:p>
            <a:pPr fontAlgn="base">
              <a:spcBef>
                <a:spcPct val="0"/>
              </a:spcBef>
              <a:spcAft>
                <a:spcPct val="0"/>
              </a:spcAft>
            </a:pPr>
            <a:r>
              <a:rPr lang="ru-RU" altLang="ru-RU" sz="1400" b="1" dirty="0">
                <a:latin typeface="Times New Roman" pitchFamily="18" charset="0"/>
                <a:ea typeface="Calibri" pitchFamily="34" charset="0"/>
                <a:cs typeface="Times New Roman" pitchFamily="18" charset="0"/>
              </a:rPr>
              <a:t>                           Исмаилов Юрий </a:t>
            </a:r>
            <a:r>
              <a:rPr lang="ru-RU" altLang="ru-RU" sz="1400" b="1" dirty="0" err="1">
                <a:latin typeface="Times New Roman" pitchFamily="18" charset="0"/>
                <a:ea typeface="Calibri" pitchFamily="34" charset="0"/>
                <a:cs typeface="Times New Roman" pitchFamily="18" charset="0"/>
              </a:rPr>
              <a:t>Ахмедович</a:t>
            </a:r>
            <a:endParaRPr lang="ru-RU" altLang="ru-RU" sz="1400" b="1" dirty="0">
              <a:latin typeface="Times New Roman" pitchFamily="18" charset="0"/>
              <a:ea typeface="Calibri" pitchFamily="34" charset="0"/>
              <a:cs typeface="Times New Roman" pitchFamily="18" charset="0"/>
            </a:endParaRPr>
          </a:p>
          <a:p>
            <a:pPr fontAlgn="base">
              <a:spcBef>
                <a:spcPct val="0"/>
              </a:spcBef>
              <a:spcAft>
                <a:spcPct val="0"/>
              </a:spcAft>
            </a:pPr>
            <a:endParaRPr lang="ru-RU" altLang="ru-RU" sz="1400" b="1" dirty="0">
              <a:latin typeface="Times New Roman" pitchFamily="18" charset="0"/>
              <a:cs typeface="Times New Roman" pitchFamily="18" charset="0"/>
            </a:endParaRPr>
          </a:p>
          <a:p>
            <a:pPr fontAlgn="base">
              <a:spcBef>
                <a:spcPct val="0"/>
              </a:spcBef>
              <a:spcAft>
                <a:spcPct val="0"/>
              </a:spcAft>
            </a:pPr>
            <a:endParaRPr lang="ru-RU" altLang="ru-RU" sz="1400" dirty="0">
              <a:latin typeface="Arial" pitchFamily="34" charset="0"/>
              <a:cs typeface="Arial" pitchFamily="34" charset="0"/>
            </a:endParaRPr>
          </a:p>
          <a:p>
            <a:pPr eaLnBrk="0" fontAlgn="base" hangingPunct="0">
              <a:spcBef>
                <a:spcPct val="0"/>
              </a:spcBef>
              <a:spcAft>
                <a:spcPct val="0"/>
              </a:spcAft>
            </a:pPr>
            <a:r>
              <a:rPr lang="ru-RU" altLang="ru-RU" sz="1400" dirty="0">
                <a:latin typeface="Times New Roman" pitchFamily="18" charset="0"/>
                <a:ea typeface="Calibri" pitchFamily="34" charset="0"/>
                <a:cs typeface="Times New Roman" pitchFamily="18" charset="0"/>
              </a:rPr>
              <a:t>     Авария на 4 энергоблоке ядерного реактора Чернобыльской атомной электростанции произошла 26 апреля 1986 года. При испытании турбогенератора случился взрыв, и мирный атом перестал быть таковым. На волю вырвался страшный невидимый враг, способный убивать </a:t>
            </a:r>
            <a:r>
              <a:rPr lang="ru-RU" altLang="ru-RU" sz="1400" dirty="0">
                <a:latin typeface="Calibri"/>
                <a:ea typeface="Calibri" pitchFamily="34" charset="0"/>
                <a:cs typeface="Times New Roman" pitchFamily="18" charset="0"/>
              </a:rPr>
              <a:t>–</a:t>
            </a:r>
            <a:r>
              <a:rPr lang="ru-RU" altLang="ru-RU" sz="1400" dirty="0">
                <a:latin typeface="Times New Roman" pitchFamily="18" charset="0"/>
                <a:ea typeface="Calibri" pitchFamily="34" charset="0"/>
                <a:cs typeface="Times New Roman" pitchFamily="18" charset="0"/>
              </a:rPr>
              <a:t> радиация. Над Украиной, соседними социалистическими республиками и странами Европы нависла опасность ядерного заражения. Необходимо было в кратчайшие сроки потушить пожар на ядерном реакторе и не допустить распространения радиоактивных продуктов горения с осадками на близлежащих территориях.</a:t>
            </a:r>
            <a:endParaRPr lang="ru-RU" altLang="ru-RU" sz="1400" dirty="0">
              <a:latin typeface="Arial" pitchFamily="34" charset="0"/>
              <a:cs typeface="Arial" pitchFamily="34" charset="0"/>
            </a:endParaRPr>
          </a:p>
          <a:p>
            <a:pPr eaLnBrk="0" fontAlgn="base" hangingPunct="0">
              <a:spcBef>
                <a:spcPct val="0"/>
              </a:spcBef>
              <a:spcAft>
                <a:spcPct val="0"/>
              </a:spcAft>
            </a:pPr>
            <a:r>
              <a:rPr lang="ru-RU" altLang="ru-RU" sz="1400" dirty="0">
                <a:latin typeface="Times New Roman" pitchFamily="18" charset="0"/>
                <a:ea typeface="Calibri" pitchFamily="34" charset="0"/>
                <a:cs typeface="Times New Roman" pitchFamily="18" charset="0"/>
              </a:rPr>
              <a:t>        В ликвидации аварии Чернобыльской атомной электростанции участвовал родной брат моей бабушки - Исмаилов Юрий </a:t>
            </a:r>
            <a:r>
              <a:rPr lang="ru-RU" altLang="ru-RU" sz="1400" dirty="0" err="1">
                <a:latin typeface="Times New Roman" pitchFamily="18" charset="0"/>
                <a:ea typeface="Calibri" pitchFamily="34" charset="0"/>
                <a:cs typeface="Times New Roman" pitchFamily="18" charset="0"/>
              </a:rPr>
              <a:t>Ахмедович</a:t>
            </a:r>
            <a:r>
              <a:rPr lang="ru-RU" altLang="ru-RU" sz="1400" dirty="0">
                <a:latin typeface="Times New Roman" pitchFamily="18" charset="0"/>
                <a:ea typeface="Calibri" pitchFamily="34" charset="0"/>
                <a:cs typeface="Times New Roman" pitchFamily="18" charset="0"/>
              </a:rPr>
              <a:t>. Военкомат забрал его и многих других мужчин сначала на подготовку в г. Майкоп, где они находились два месяца. Затем люди, ликвидаторы аварии, были направлены в Чернобыль. Исмаилов Юрий </a:t>
            </a:r>
            <a:r>
              <a:rPr lang="ru-RU" altLang="ru-RU" sz="1400" dirty="0" err="1">
                <a:latin typeface="Times New Roman" pitchFamily="18" charset="0"/>
                <a:ea typeface="Calibri" pitchFamily="34" charset="0"/>
                <a:cs typeface="Times New Roman" pitchFamily="18" charset="0"/>
              </a:rPr>
              <a:t>Ахмедович</a:t>
            </a:r>
            <a:r>
              <a:rPr lang="ru-RU" altLang="ru-RU" sz="1400" dirty="0">
                <a:latin typeface="Times New Roman" pitchFamily="18" charset="0"/>
                <a:ea typeface="Calibri" pitchFamily="34" charset="0"/>
                <a:cs typeface="Times New Roman" pitchFamily="18" charset="0"/>
              </a:rPr>
              <a:t> на Чернобыльской атомной электростанции был химико-дегазатором с 24.04.1987 года по 19.09.1987 года. Получил дозу облучения 9,105 Рентгена. Исмаилов Юрий </a:t>
            </a:r>
            <a:r>
              <a:rPr lang="ru-RU" altLang="ru-RU" sz="1400" dirty="0" err="1">
                <a:latin typeface="Times New Roman" pitchFamily="18" charset="0"/>
                <a:ea typeface="Calibri" pitchFamily="34" charset="0"/>
                <a:cs typeface="Times New Roman" pitchFamily="18" charset="0"/>
              </a:rPr>
              <a:t>Ахмедович</a:t>
            </a:r>
            <a:r>
              <a:rPr lang="ru-RU" altLang="ru-RU" sz="1400" dirty="0">
                <a:latin typeface="Times New Roman" pitchFamily="18" charset="0"/>
                <a:ea typeface="Calibri" pitchFamily="34" charset="0"/>
                <a:cs typeface="Times New Roman" pitchFamily="18" charset="0"/>
              </a:rPr>
              <a:t> награжден разными юбилейными медалями и грамотами, в том числе у него имеется орден Мужества. В 2016 году был награжден почетной грамотой президента союза Чернобыльской атомной электростанции.</a:t>
            </a:r>
            <a:endParaRPr lang="ru-RU" altLang="ru-RU" sz="1400" dirty="0">
              <a:latin typeface="Arial" pitchFamily="34" charset="0"/>
              <a:cs typeface="Arial" pitchFamily="34" charset="0"/>
            </a:endParaRPr>
          </a:p>
          <a:p>
            <a:pPr eaLnBrk="0" fontAlgn="base" hangingPunct="0">
              <a:spcBef>
                <a:spcPct val="0"/>
              </a:spcBef>
              <a:spcAft>
                <a:spcPct val="0"/>
              </a:spcAft>
            </a:pPr>
            <a:r>
              <a:rPr lang="ru-RU" altLang="ru-RU" sz="1400" dirty="0">
                <a:latin typeface="Times New Roman" pitchFamily="18" charset="0"/>
                <a:ea typeface="Calibri" pitchFamily="34" charset="0"/>
                <a:cs typeface="Times New Roman" pitchFamily="18" charset="0"/>
              </a:rPr>
              <a:t>         Участники ликвидации аварии на Чернобыльской атомной электростанции приравнены к ветеранам Великой Отечественной войны.</a:t>
            </a:r>
            <a:endParaRPr lang="ru-RU" altLang="ru-RU" sz="1400" dirty="0">
              <a:latin typeface="Arial" pitchFamily="34" charset="0"/>
              <a:cs typeface="Arial" pitchFamily="34" charset="0"/>
            </a:endParaRPr>
          </a:p>
        </p:txBody>
      </p:sp>
    </p:spTree>
    <p:extLst>
      <p:ext uri="{BB962C8B-B14F-4D97-AF65-F5344CB8AC3E}">
        <p14:creationId xmlns:p14="http://schemas.microsoft.com/office/powerpoint/2010/main" val="2734060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8685" y="0"/>
            <a:ext cx="9134631" cy="6858000"/>
          </a:xfrm>
          <a:prstGeom prst="rect">
            <a:avLst/>
          </a:prstGeom>
        </p:spPr>
      </p:pic>
      <p:pic>
        <p:nvPicPr>
          <p:cNvPr id="266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7528" y="188642"/>
            <a:ext cx="3018008" cy="4896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871864" y="44625"/>
            <a:ext cx="5256584" cy="6740307"/>
          </a:xfrm>
          <a:prstGeom prst="rect">
            <a:avLst/>
          </a:prstGeom>
          <a:noFill/>
        </p:spPr>
        <p:txBody>
          <a:bodyPr wrap="square" rtlCol="0">
            <a:spAutoFit/>
          </a:bodyPr>
          <a:lstStyle/>
          <a:p>
            <a:r>
              <a:rPr lang="ru-RU" dirty="0"/>
              <a:t> </a:t>
            </a:r>
            <a:endParaRPr lang="ru-RU" sz="1200" dirty="0"/>
          </a:p>
          <a:p>
            <a:r>
              <a:rPr lang="ru-RU" sz="1100" dirty="0"/>
              <a:t>Мой прадед, Артамонов Георгий Петрович (1921– 1999г.г.)</a:t>
            </a:r>
          </a:p>
          <a:p>
            <a:r>
              <a:rPr lang="ru-RU" sz="1100" dirty="0"/>
              <a:t>     В1941 году был призван на срочную службу в город Брест. За 1,5 месяца до начала войны был направлен в город  Рязань на перевооружение артиллерийского полка, где и застала его война. </a:t>
            </a:r>
            <a:br>
              <a:rPr lang="ru-RU" sz="1100" dirty="0"/>
            </a:br>
            <a:r>
              <a:rPr lang="ru-RU" sz="1100" dirty="0"/>
              <a:t>   До 1943 года служил рядовым стрелком минометного взвода.</a:t>
            </a:r>
            <a:br>
              <a:rPr lang="ru-RU" sz="1100" dirty="0"/>
            </a:br>
            <a:r>
              <a:rPr lang="ru-RU" sz="1100" dirty="0"/>
              <a:t>В 1943 году был направлен на офицерские курсы в город Пугачев. По окончании 6 -  месячных  курсов уже лейтенантом вернулся на фронт. Он был назначен командиром минометного взвода. Дедушка прошел всю войну, и победу встретил в Берлине. После окончания войны до 1947 года служил на Украине уже в войсках НКВД, которые занимались уничтожением остатков </a:t>
            </a:r>
            <a:r>
              <a:rPr lang="ru-RU" sz="1100" dirty="0" err="1"/>
              <a:t>бандеровских</a:t>
            </a:r>
            <a:r>
              <a:rPr lang="ru-RU" sz="1100" dirty="0"/>
              <a:t>  группировок.</a:t>
            </a:r>
            <a:br>
              <a:rPr lang="ru-RU" sz="1100" dirty="0"/>
            </a:br>
            <a:r>
              <a:rPr lang="ru-RU" sz="1100" dirty="0"/>
              <a:t>Для него война закончилась 23 октября 1948 года в звании гвардии старшего лейтенанта.</a:t>
            </a:r>
            <a:br>
              <a:rPr lang="ru-RU" sz="1100" dirty="0"/>
            </a:br>
            <a:r>
              <a:rPr lang="ru-RU" sz="1100" dirty="0"/>
              <a:t>  Пройдя всю войну дедушка не получил ни одного ранения и в послевоенное время считал днем своего рождения День Победы – 9 Мая.</a:t>
            </a:r>
            <a:br>
              <a:rPr lang="ru-RU" sz="1100" dirty="0"/>
            </a:br>
            <a:r>
              <a:rPr lang="ru-RU" sz="1100" dirty="0"/>
              <a:t>За время войны он был награжден орденами и медалями</a:t>
            </a:r>
          </a:p>
          <a:p>
            <a:r>
              <a:rPr lang="ru-RU" sz="1100" dirty="0"/>
              <a:t>  Представим на минуту, что мы очутились на второй мировой. Технологии 21 века не позволяют нам этого сделать, он можно спросить у взрослых, дедушек и бабушек.</a:t>
            </a:r>
            <a:br>
              <a:rPr lang="ru-RU" sz="1100" dirty="0"/>
            </a:br>
            <a:r>
              <a:rPr lang="ru-RU" sz="1100" dirty="0"/>
              <a:t>Война-это одно из самых худших событий, которое может пережить наша планета. Многие не поймут этого, потому что не представляют себе, на сколько это ужасно. Тысячи, миллионы людей погибают, а их семьи часто остаются без кормильца в доме. Ты думаешь только о том, как поскорее закончить все это и вернуться к родным и близким, а они с надеждой ждут вас. Война-ночной кошмар, который может длится годами, сотнями лет (нашествие </a:t>
            </a:r>
            <a:r>
              <a:rPr lang="ru-RU" sz="1100" dirty="0" err="1"/>
              <a:t>Татаров</a:t>
            </a:r>
            <a:r>
              <a:rPr lang="ru-RU" sz="1100" dirty="0"/>
              <a:t> на Русь). Вечный страх и другие подобные чувства преследуют тебя. И ты уже готов умереть, но не оставаться в этом месте. Хотя у наших прадедов и дедов не было такого чувства на ВОВ. Защищая Родину от недругов, полумертвые не отходили от боя, и мне кажется, что любой человек и в наше время сделал бы так же.</a:t>
            </a:r>
            <a:br>
              <a:rPr lang="ru-RU" sz="1100" dirty="0"/>
            </a:br>
            <a:r>
              <a:rPr lang="ru-RU" sz="1100" dirty="0"/>
              <a:t>    Мы не должны забывать о ПОДВИГАХ наших героев, но все же должны смотреть вперед, ожидая того, что больше на этой планете не будет никаких  войн. Ведь страдают не только те, кто воюет, но и те, что остались дома с детьми и пожилыми людьми. </a:t>
            </a:r>
          </a:p>
          <a:p>
            <a:r>
              <a:rPr lang="ru-RU" sz="1100" dirty="0"/>
              <a:t>Потеря близкого (отца, брата, мужа), может обернуться для них трагедией.</a:t>
            </a:r>
          </a:p>
          <a:p>
            <a:r>
              <a:rPr lang="ru-RU" sz="1100" dirty="0"/>
              <a:t/>
            </a:r>
            <a:br>
              <a:rPr lang="ru-RU" sz="1100" dirty="0"/>
            </a:br>
            <a:endParaRPr lang="ru-RU" sz="1100" dirty="0"/>
          </a:p>
          <a:p>
            <a:r>
              <a:rPr lang="ru-RU" sz="1100" dirty="0"/>
              <a:t>	Артамонова Алина ученица 3 «В» класса.</a:t>
            </a:r>
          </a:p>
          <a:p>
            <a:endParaRPr lang="ru-RU" dirty="0"/>
          </a:p>
        </p:txBody>
      </p:sp>
    </p:spTree>
    <p:extLst>
      <p:ext uri="{BB962C8B-B14F-4D97-AF65-F5344CB8AC3E}">
        <p14:creationId xmlns:p14="http://schemas.microsoft.com/office/powerpoint/2010/main" val="2774361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8685" y="0"/>
            <a:ext cx="9134631" cy="6858000"/>
          </a:xfrm>
          <a:prstGeom prst="rect">
            <a:avLst/>
          </a:prstGeom>
        </p:spPr>
      </p:pic>
      <p:pic>
        <p:nvPicPr>
          <p:cNvPr id="276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1544" y="332656"/>
            <a:ext cx="3096344"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159896" y="132250"/>
            <a:ext cx="5040560" cy="6463308"/>
          </a:xfrm>
          <a:prstGeom prst="rect">
            <a:avLst/>
          </a:prstGeom>
          <a:noFill/>
        </p:spPr>
        <p:txBody>
          <a:bodyPr wrap="square" rtlCol="0">
            <a:spAutoFit/>
          </a:bodyPr>
          <a:lstStyle/>
          <a:p>
            <a:r>
              <a:rPr lang="ru-RU" dirty="0"/>
              <a:t> </a:t>
            </a:r>
            <a:r>
              <a:rPr lang="ru-RU" sz="1200" dirty="0"/>
              <a:t>Я хочу </a:t>
            </a:r>
            <a:r>
              <a:rPr lang="ru-RU" sz="1200" dirty="0" err="1"/>
              <a:t>рассказатьо</a:t>
            </a:r>
            <a:r>
              <a:rPr lang="ru-RU" sz="1200" dirty="0"/>
              <a:t> своей прабабушке </a:t>
            </a:r>
            <a:r>
              <a:rPr lang="ru-RU" sz="1200" dirty="0" err="1"/>
              <a:t>Эркеновой</a:t>
            </a:r>
            <a:r>
              <a:rPr lang="ru-RU" sz="1200" dirty="0"/>
              <a:t> </a:t>
            </a:r>
            <a:r>
              <a:rPr lang="ru-RU" sz="1200" dirty="0" err="1"/>
              <a:t>Файруз</a:t>
            </a:r>
            <a:r>
              <a:rPr lang="ru-RU" sz="1200" dirty="0"/>
              <a:t> </a:t>
            </a:r>
            <a:r>
              <a:rPr lang="ru-RU" sz="1200" dirty="0" err="1"/>
              <a:t>Локкаевне</a:t>
            </a:r>
            <a:r>
              <a:rPr lang="ru-RU" sz="1200" dirty="0"/>
              <a:t>  из слов моей мамы.</a:t>
            </a:r>
          </a:p>
          <a:p>
            <a:r>
              <a:rPr lang="ru-RU" sz="1200" dirty="0"/>
              <a:t>  9 ноября 1943 года началась   самая  страшная  трагедия  для  всего  карачаевского народа – так рассказывала  моя прабабушка  мой маме, когда она  была маленькой .  Теперь  спустя много лет  моя мама с ее слов передает  мне тяжелые годы ее жизни. На ее годы выпало трудное  военное время, ей было пять лет ,когда карачаевский народ сослали в Среднюю  Азию объявив их врагами и длилось долгих  четырнадцать  лет.</a:t>
            </a:r>
          </a:p>
          <a:p>
            <a:r>
              <a:rPr lang="ru-RU" sz="1200" dirty="0"/>
              <a:t>      Нет ни одной карачаевской семьи ,которой не коснулось  это несчастье . Противозаконное, ничем не оправданное выселение стало трагедией в судьбе карачаевского народа: люди начали гибнуть уже по пути в Среднюю Азию, от голода и болезней. Чтобы «растворить» карачаевцев в чужой среде, горцев расселяли небольшими группами –как рассказывала прабабушка.</a:t>
            </a:r>
          </a:p>
          <a:p>
            <a:r>
              <a:rPr lang="ru-RU" sz="1200" dirty="0"/>
              <a:t> Во время переселения  она попала в Пахта - </a:t>
            </a:r>
            <a:r>
              <a:rPr lang="ru-RU" sz="1200" dirty="0" err="1"/>
              <a:t>Аральский</a:t>
            </a:r>
            <a:r>
              <a:rPr lang="ru-RU" sz="1200" dirty="0"/>
              <a:t> район ,где сфера деятельности была выращивания хлопка и сахарной свеклы  и чтобы выжить и не умереть от голода бабушка  со своими старшими сестрами начали работать на полях выращивая хлопок  . За короткое время благодаря настойчивости и упорству она сумела приспособиться к новым условиям, научилась выращивать сахарную свёклу, хлопок, табак и др. культуры, получая высокие урожаи .В восемь лет прабабушка стала  звеновой  своей бригады.  Несмотря на суровые тяжелые будни. Вечера свои бабушка проводила за чтением книг. Благодаря своему упорству и желанию учиться она окончила четыре класса.  </a:t>
            </a:r>
          </a:p>
          <a:p>
            <a:r>
              <a:rPr lang="ru-RU" sz="1200" dirty="0"/>
              <a:t>      Рассказывая про свою сложную жизнь , прабабушка украдкой улыбалась говоря,  а том как она встретила нашего прадедушку. Так и прошли ее четырнадцать лет, которые навсегда останутся в её памяти .</a:t>
            </a:r>
          </a:p>
          <a:p>
            <a:r>
              <a:rPr lang="ru-RU" sz="1200" dirty="0"/>
              <a:t>    По рассказам своей мамы  о прабабушке,  я поняла ,что пришлось пережить карачаевцам в суровые годы войны. Им  помогло трудолюбие, вера  и любовь к своей Родине.</a:t>
            </a:r>
          </a:p>
          <a:p>
            <a:r>
              <a:rPr lang="ru-RU" sz="1200" dirty="0"/>
              <a:t>   Не дай бог испытать ни кому ,  то , что испытали наши прабабушки и прадедушки эти долгие 14 лет в Средней Азии.</a:t>
            </a:r>
          </a:p>
          <a:p>
            <a:r>
              <a:rPr lang="ru-RU" sz="1200" dirty="0"/>
              <a:t> </a:t>
            </a:r>
          </a:p>
          <a:p>
            <a:r>
              <a:rPr lang="ru-RU" sz="1200" dirty="0" err="1"/>
              <a:t>Джукаева</a:t>
            </a:r>
            <a:r>
              <a:rPr lang="ru-RU" sz="1200" dirty="0"/>
              <a:t> Алина ученица 3 «В» класса.</a:t>
            </a:r>
          </a:p>
        </p:txBody>
      </p:sp>
    </p:spTree>
    <p:extLst>
      <p:ext uri="{BB962C8B-B14F-4D97-AF65-F5344CB8AC3E}">
        <p14:creationId xmlns:p14="http://schemas.microsoft.com/office/powerpoint/2010/main" val="3600007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8685" y="0"/>
            <a:ext cx="9134631" cy="6858000"/>
          </a:xfrm>
          <a:prstGeom prst="rect">
            <a:avLst/>
          </a:prstGeom>
        </p:spPr>
      </p:pic>
      <p:pic>
        <p:nvPicPr>
          <p:cNvPr id="286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5521" y="413068"/>
            <a:ext cx="2943193"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799856" y="413069"/>
            <a:ext cx="5400600" cy="5324535"/>
          </a:xfrm>
          <a:prstGeom prst="rect">
            <a:avLst/>
          </a:prstGeom>
          <a:noFill/>
        </p:spPr>
        <p:txBody>
          <a:bodyPr wrap="square" rtlCol="0">
            <a:spAutoFit/>
          </a:bodyPr>
          <a:lstStyle/>
          <a:p>
            <a:r>
              <a:rPr lang="ru-RU" b="1" dirty="0"/>
              <a:t> </a:t>
            </a:r>
            <a:endParaRPr lang="ru-RU" dirty="0"/>
          </a:p>
          <a:p>
            <a:r>
              <a:rPr lang="ru-RU" sz="1400" dirty="0"/>
              <a:t>      Я хочу рассказать о своём отце  .Мой папа Гончаров Иван Викторович,   служил в рядах  СССР с 1983 - 1985г.  Когда ему исполнилось 18 лет, он пошёл служить в армию .Проходила служба в железно-дорожных войсках, в Днепропетровской области в г. Днепр. Задачей войск было восстановление и ремонт  железных дорог в случае войны.  Папа был водителем на машине  ЗИЛ -130. Его задачей было снабжение продуктами всего батальона .  Папа рассказывал, что служить тяжело, но почётно и интересно . Все солдаты друг другу помогают, поддерживают в трудную минуту. В Армии все занимаются спортом, чтобы стать сильным и выносливым. На службе в  армии папа отличился отличным выполнением всех воинских дисциплин, в том числе и спортивных достижений.  Так же за высокие показатели  в труде и достигнутые успехи в боевой подготовке был награждён грамотой.  Ему была присвоена медаль «Отличник Советской Армии», и было записано в военном билете о награждении. Родителям папы присылали грамоты за отличную службу сына. Он был примером для всего личного состава в выполнении своего воинского долга.</a:t>
            </a:r>
          </a:p>
          <a:p>
            <a:r>
              <a:rPr lang="ru-RU" sz="1400" dirty="0"/>
              <a:t>   Я очень горжусь своим  отцом .  Ведь защита Отечества – это священный долг каждого гражданина!.</a:t>
            </a:r>
          </a:p>
          <a:p>
            <a:r>
              <a:rPr lang="ru-RU" sz="1400" dirty="0"/>
              <a:t> </a:t>
            </a:r>
          </a:p>
          <a:p>
            <a:r>
              <a:rPr lang="ru-RU" sz="1400" dirty="0"/>
              <a:t> </a:t>
            </a:r>
          </a:p>
          <a:p>
            <a:r>
              <a:rPr lang="ru-RU" sz="1400" dirty="0"/>
              <a:t>Гончарова Милана  ученица 3 «В» класса </a:t>
            </a:r>
          </a:p>
        </p:txBody>
      </p:sp>
    </p:spTree>
    <p:extLst>
      <p:ext uri="{BB962C8B-B14F-4D97-AF65-F5344CB8AC3E}">
        <p14:creationId xmlns:p14="http://schemas.microsoft.com/office/powerpoint/2010/main" val="2707142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3370" y="0"/>
            <a:ext cx="9134631" cy="6858000"/>
          </a:xfrm>
          <a:prstGeom prst="rect">
            <a:avLst/>
          </a:prstGeom>
        </p:spPr>
      </p:pic>
      <p:pic>
        <p:nvPicPr>
          <p:cNvPr id="296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7528" y="342670"/>
            <a:ext cx="3345662" cy="5030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092572" y="342672"/>
            <a:ext cx="4752528" cy="584775"/>
          </a:xfrm>
          <a:prstGeom prst="rect">
            <a:avLst/>
          </a:prstGeom>
          <a:noFill/>
        </p:spPr>
        <p:txBody>
          <a:bodyPr wrap="square" rtlCol="0">
            <a:spAutoFit/>
          </a:bodyPr>
          <a:lstStyle/>
          <a:p>
            <a:r>
              <a:rPr lang="ru-RU" b="1" dirty="0"/>
              <a:t> </a:t>
            </a:r>
            <a:endParaRPr lang="ru-RU" dirty="0"/>
          </a:p>
          <a:p>
            <a:r>
              <a:rPr lang="ru-RU" sz="1400" b="1" dirty="0">
                <a:solidFill>
                  <a:srgbClr val="FF0000"/>
                </a:solidFill>
              </a:rPr>
              <a:t>      </a:t>
            </a:r>
            <a:endParaRPr lang="ru-RU" dirty="0"/>
          </a:p>
        </p:txBody>
      </p:sp>
      <p:sp>
        <p:nvSpPr>
          <p:cNvPr id="4" name="Прямоугольник 3"/>
          <p:cNvSpPr/>
          <p:nvPr/>
        </p:nvSpPr>
        <p:spPr>
          <a:xfrm>
            <a:off x="5303912" y="343540"/>
            <a:ext cx="4968552" cy="6647974"/>
          </a:xfrm>
          <a:prstGeom prst="rect">
            <a:avLst/>
          </a:prstGeom>
        </p:spPr>
        <p:txBody>
          <a:bodyPr wrap="square">
            <a:spAutoFit/>
          </a:bodyPr>
          <a:lstStyle/>
          <a:p>
            <a:r>
              <a:rPr lang="ru-RU" dirty="0"/>
              <a:t> </a:t>
            </a:r>
            <a:r>
              <a:rPr lang="ru-RU" sz="1200" dirty="0"/>
              <a:t>Мой прадедушка </a:t>
            </a:r>
            <a:r>
              <a:rPr lang="ru-RU" sz="1200" dirty="0" err="1"/>
              <a:t>Каракетов</a:t>
            </a:r>
            <a:r>
              <a:rPr lang="ru-RU" sz="1200" dirty="0"/>
              <a:t>  </a:t>
            </a:r>
            <a:r>
              <a:rPr lang="ru-RU" sz="1200" dirty="0" err="1"/>
              <a:t>Шахым</a:t>
            </a:r>
            <a:r>
              <a:rPr lang="ru-RU" sz="1200" dirty="0"/>
              <a:t>  </a:t>
            </a:r>
            <a:r>
              <a:rPr lang="ru-RU" sz="1200" dirty="0" err="1"/>
              <a:t>Адилгериевич</a:t>
            </a:r>
            <a:r>
              <a:rPr lang="ru-RU" sz="1200" dirty="0"/>
              <a:t> родился в январе 1921году. Весной 1939 года был призван в ряды РККА(Рабоче-Крестьянской Красной Армии) прошел всю Финскую войну и был отправлен в запас после ранения в ногу. </a:t>
            </a:r>
          </a:p>
          <a:p>
            <a:r>
              <a:rPr lang="ru-RU" sz="1200" dirty="0"/>
              <a:t>         Вернувшись  домой, мой прадедушка женился. Работал в колхозе коневодом, у него родились двое детей. Казалось, вот оно счастье !И пусть по ночам болела раненая нога, зато вокруг зеленела шелковистая трава, раскинулись  колхозные сады и казалось мир воцарился в горах. </a:t>
            </a:r>
          </a:p>
          <a:p>
            <a:r>
              <a:rPr lang="ru-RU" sz="1200" dirty="0"/>
              <a:t>      Теплым июньским утром ,когда все мужчины собрались на покос, пришла весть о войне. Через три дня мой дедушка (как  красноармеец в запасе)  отправился на войну. В Черкесске (тогда ещё </a:t>
            </a:r>
            <a:r>
              <a:rPr lang="ru-RU" sz="1200" dirty="0" err="1"/>
              <a:t>Боталпашинск</a:t>
            </a:r>
            <a:r>
              <a:rPr lang="ru-RU" sz="1200" dirty="0"/>
              <a:t>)  он был прикомандирован в конную дивизию генерала </a:t>
            </a:r>
            <a:r>
              <a:rPr lang="ru-RU" sz="1200" dirty="0" err="1"/>
              <a:t>Доватора</a:t>
            </a:r>
            <a:r>
              <a:rPr lang="ru-RU" sz="1200" dirty="0"/>
              <a:t>. Под его началом он  служил до  конца 1943 года, попал в плен и был освобождён  войсками Красной армии. </a:t>
            </a:r>
          </a:p>
          <a:p>
            <a:r>
              <a:rPr lang="ru-RU" sz="1200" dirty="0"/>
              <a:t>         После госпиталя   его отправили в Киргизскую ССР , где  уже  находились его дети  и жена. Жизнь на чужбине была очень трудной, но мой прадедушка был очень сильным и волевым человеком. Несмотря на тяжелые ранения, он работал на конеферме и приучал молодняк  ходить под седлом. Красной Армии требовались хорошо обученные кони. Несмотря  на </a:t>
            </a:r>
            <a:r>
              <a:rPr lang="ru-RU" sz="1200" dirty="0" err="1"/>
              <a:t>то,что</a:t>
            </a:r>
            <a:r>
              <a:rPr lang="ru-RU" sz="1200" dirty="0"/>
              <a:t> он был сыном репрессированного народа ,мой прадедушка был удостоен государственной награды. Шли годы депортации . Тоска по Родине становилась сильнее с каждым днем.</a:t>
            </a:r>
          </a:p>
          <a:p>
            <a:r>
              <a:rPr lang="ru-RU" sz="1200" dirty="0"/>
              <a:t>         Самым счастливым днем в своей жизни дедушка </a:t>
            </a:r>
            <a:r>
              <a:rPr lang="ru-RU" sz="1200" dirty="0" err="1"/>
              <a:t>Шахым</a:t>
            </a:r>
            <a:r>
              <a:rPr lang="ru-RU" sz="1200" dirty="0"/>
              <a:t> считал всю жизнь тот день, когда был объявлен Указ о возвращении  его народа на свою Родину. В тот день были устроены праздничные застолья и все со слезами на глаз обнимали и поздравляли друг друга, даже совершенно незнакомые люди подходили, жали руки и вспоминали тех, кому не посчастливилось дожить до этого дня.</a:t>
            </a:r>
          </a:p>
          <a:p>
            <a:r>
              <a:rPr lang="ru-RU" sz="1200" dirty="0"/>
              <a:t>         Прадедушка не дожил до того дня, когда в 1991 был издан указ о Политической реабилитации карачаевского народа.   </a:t>
            </a:r>
          </a:p>
          <a:p>
            <a:endParaRPr lang="ru-RU" sz="1200" dirty="0"/>
          </a:p>
          <a:p>
            <a:r>
              <a:rPr lang="ru-RU" sz="1200" dirty="0"/>
              <a:t>                                        </a:t>
            </a:r>
            <a:r>
              <a:rPr lang="ru-RU" sz="1200" dirty="0" err="1"/>
              <a:t>Каракетов</a:t>
            </a:r>
            <a:r>
              <a:rPr lang="ru-RU" sz="1200" dirty="0"/>
              <a:t> </a:t>
            </a:r>
            <a:r>
              <a:rPr lang="ru-RU" sz="1200" dirty="0" err="1"/>
              <a:t>Азамат</a:t>
            </a:r>
            <a:r>
              <a:rPr lang="ru-RU" sz="1200" dirty="0"/>
              <a:t> ученик 3 «В» класса</a:t>
            </a:r>
          </a:p>
          <a:p>
            <a:r>
              <a:rPr lang="ru-RU" dirty="0"/>
              <a:t> </a:t>
            </a:r>
          </a:p>
          <a:p>
            <a:r>
              <a:rPr lang="ru-RU" dirty="0"/>
              <a:t> </a:t>
            </a:r>
          </a:p>
        </p:txBody>
      </p:sp>
    </p:spTree>
    <p:extLst>
      <p:ext uri="{BB962C8B-B14F-4D97-AF65-F5344CB8AC3E}">
        <p14:creationId xmlns:p14="http://schemas.microsoft.com/office/powerpoint/2010/main" val="3460680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8685" y="0"/>
            <a:ext cx="9134631" cy="6858000"/>
          </a:xfrm>
          <a:prstGeom prst="rect">
            <a:avLst/>
          </a:prstGeom>
        </p:spPr>
      </p:pic>
      <p:pic>
        <p:nvPicPr>
          <p:cNvPr id="2457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3512" y="188640"/>
            <a:ext cx="3343289"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003912" y="451785"/>
            <a:ext cx="5184576" cy="6401753"/>
          </a:xfrm>
          <a:prstGeom prst="rect">
            <a:avLst/>
          </a:prstGeom>
          <a:noFill/>
        </p:spPr>
        <p:txBody>
          <a:bodyPr wrap="square" rtlCol="0">
            <a:spAutoFit/>
          </a:bodyPr>
          <a:lstStyle/>
          <a:p>
            <a:r>
              <a:rPr lang="ru-RU" sz="1400" dirty="0"/>
              <a:t>Мой прадедушка, Яковенко Александр Федорович, родился в 1926 году в станице Усть-Джегутинской. Закончив 8 классов в нашей школе, прадедушка пошел работать. Когда началась война, прадеду было всего 15 лет. </a:t>
            </a:r>
          </a:p>
          <a:p>
            <a:r>
              <a:rPr lang="ru-RU" sz="1400" dirty="0"/>
              <a:t>     Трудно было, но все старались помогать взрослым. В 17 лет его призвали в армию, и молодым мальчишкой он ушел на фронт. Его наградили орденом «За взятие Праги», орденом «За отвагу». </a:t>
            </a:r>
          </a:p>
          <a:p>
            <a:r>
              <a:rPr lang="ru-RU" sz="1400" dirty="0"/>
              <a:t>     С 1943 года по 1950год он служил радистом в 37 гвардии механизированного полка </a:t>
            </a:r>
            <a:r>
              <a:rPr lang="en-US" sz="1400" dirty="0"/>
              <a:t>II</a:t>
            </a:r>
            <a:r>
              <a:rPr lang="ru-RU" sz="1400" dirty="0"/>
              <a:t> Украинского фронта.</a:t>
            </a:r>
          </a:p>
          <a:p>
            <a:r>
              <a:rPr lang="ru-RU" sz="1400" dirty="0"/>
              <a:t>     Я хочу рассказать о своем прадедушке. Бабушка говорила, что он не очень любил рассказывать о войне. Он поговаривал о событии тех дней, когда оказался в Праге, осажденной фашистскими захватчиками.</a:t>
            </a:r>
          </a:p>
          <a:p>
            <a:r>
              <a:rPr lang="ru-RU" sz="1400" dirty="0"/>
              <a:t>     Во время бомбежки часто прерывалась связь. При полной нагрузке без еды и отдыха приходилось вступать в кровопролитные бои, многие из которых длились по 12 часов и более. Связистом приходилось ползти под обстрелом, с большой катушкой за спиной для того, чтобы наладить связь. С телефонным аппаратом, запасным кабелем и автоматом он поддерживал связь полка со штабом армии и другими подразделениями. Связь постоянно рвалась. Ползая по земле, укрываясь в воронках, он вновь и вновь искал оборванный провод. В невыносимых и трудных условиях войны мой прадедушка и другие связисты, показывая примеры мужества и отваги, надежно обеспечивали связь в любой обстановке .</a:t>
            </a:r>
          </a:p>
          <a:p>
            <a:r>
              <a:rPr lang="ru-RU" sz="1400" dirty="0"/>
              <a:t>  Я горжусь, что один из людей, защитивших мир, счастье, мое детство, был мой прадед!</a:t>
            </a:r>
          </a:p>
          <a:p>
            <a:endParaRPr lang="ru-RU" dirty="0"/>
          </a:p>
        </p:txBody>
      </p:sp>
    </p:spTree>
    <p:extLst>
      <p:ext uri="{BB962C8B-B14F-4D97-AF65-F5344CB8AC3E}">
        <p14:creationId xmlns:p14="http://schemas.microsoft.com/office/powerpoint/2010/main" val="1513632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5783" y="0"/>
            <a:ext cx="9134631" cy="6858000"/>
          </a:xfrm>
          <a:prstGeom prst="rect">
            <a:avLst/>
          </a:prstGeom>
        </p:spPr>
      </p:pic>
      <p:pic>
        <p:nvPicPr>
          <p:cNvPr id="307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3512" y="188641"/>
            <a:ext cx="3024336" cy="4783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727848" y="332656"/>
            <a:ext cx="5544616" cy="6647974"/>
          </a:xfrm>
          <a:prstGeom prst="rect">
            <a:avLst/>
          </a:prstGeom>
          <a:noFill/>
        </p:spPr>
        <p:txBody>
          <a:bodyPr wrap="square" rtlCol="0">
            <a:spAutoFit/>
          </a:bodyPr>
          <a:lstStyle/>
          <a:p>
            <a:r>
              <a:rPr lang="ru-RU" sz="1200" dirty="0"/>
              <a:t>Я хочу рассказать о папиной бабушке , моей прабабушке. </a:t>
            </a:r>
            <a:endParaRPr lang="ru-RU" sz="1200" dirty="0"/>
          </a:p>
          <a:p>
            <a:r>
              <a:rPr lang="ru-RU" sz="1200" dirty="0"/>
              <a:t>Её </a:t>
            </a:r>
            <a:r>
              <a:rPr lang="ru-RU" sz="1200" dirty="0"/>
              <a:t>зовут </a:t>
            </a:r>
            <a:r>
              <a:rPr lang="ru-RU" sz="1200" b="1" dirty="0" err="1"/>
              <a:t>Татым</a:t>
            </a:r>
            <a:r>
              <a:rPr lang="ru-RU" sz="1200" b="1" dirty="0"/>
              <a:t>  </a:t>
            </a:r>
            <a:r>
              <a:rPr lang="ru-RU" sz="1200" b="1" dirty="0" err="1"/>
              <a:t>Айтековна</a:t>
            </a:r>
            <a:r>
              <a:rPr lang="ru-RU" sz="1200" b="1" dirty="0"/>
              <a:t>  </a:t>
            </a:r>
            <a:r>
              <a:rPr lang="ru-RU" sz="1200" b="1" dirty="0" err="1"/>
              <a:t>Каракетова</a:t>
            </a:r>
            <a:r>
              <a:rPr lang="ru-RU" sz="1200" b="1" dirty="0"/>
              <a:t>.</a:t>
            </a:r>
            <a:r>
              <a:rPr lang="ru-RU" sz="1200" dirty="0"/>
              <a:t>  Родилась она в начале прошлого века 6 января 1920 году. Я очень люблю её рассказы о былых днях, хотя ей исполнилось 98 лет, у неё прекрасная память, а её доброты хватит на весь земной шар.</a:t>
            </a:r>
          </a:p>
          <a:p>
            <a:r>
              <a:rPr lang="ru-RU" sz="1200" dirty="0"/>
              <a:t>         Родилась  она  как раньше говорили в зажиточной семье, за что и поплатились в начале 30-х годов раскулачиванием. В 1938 году  она вышла замуж. Не успела она родить первого ребенка, как дедушку забрали на службу в ряды Красной армии. Проходил он свою службу на Финской войне и вернулся домой после ранения. Родилась у них девочка. Мой прадедушка  назвал своих детей  Русланом и Людмилой. Моя  прабабушка  только улыбалась. Жили очень дружно. Когда началась  война дедушку забрали  на фронт  и  бабушка осталась одна с двумя детьми.</a:t>
            </a:r>
          </a:p>
          <a:p>
            <a:r>
              <a:rPr lang="ru-RU" sz="1200" dirty="0"/>
              <a:t>       В 1943 году в ноябре  пришли в дом военные и велели собираться. Когда увидели на стене фотографию дедушки </a:t>
            </a:r>
            <a:r>
              <a:rPr lang="ru-RU" sz="1200" dirty="0" err="1"/>
              <a:t>Шахыма</a:t>
            </a:r>
            <a:r>
              <a:rPr lang="ru-RU" sz="1200" dirty="0"/>
              <a:t>  и узнали, что  он сражается  в составе конной дивизии на фронте, им разрешили взять с собой запас  вещей.</a:t>
            </a:r>
          </a:p>
          <a:p>
            <a:r>
              <a:rPr lang="ru-RU" sz="1200" dirty="0"/>
              <a:t>          И вот, она с семьей оказались в районном центре Талас , Киргизской ССР. Не боясь никакой работы, моя прабабушка работала на сборе табака и </a:t>
            </a:r>
            <a:r>
              <a:rPr lang="ru-RU" sz="1200" dirty="0" err="1"/>
              <a:t>свекловичницей</a:t>
            </a:r>
            <a:r>
              <a:rPr lang="ru-RU" sz="1200" dirty="0"/>
              <a:t>. Затем, стала сначала звеньевой, потом  бригадиром. Все годы депортации она ударно трудилась. Умерла  от дифтерии ее дочка. Остался сын. Именно он прибежал с радостной вестью об окончании войны.</a:t>
            </a:r>
          </a:p>
          <a:p>
            <a:r>
              <a:rPr lang="ru-RU" sz="1200" dirty="0"/>
              <a:t>           Победу праздновали всем поселением. Это был  день, который врезался в ее память на всю  жизнь. А когда было разрешено  возвратиться  на родину, бабуля за три дня собралась и уехала  к себе домой.</a:t>
            </a:r>
          </a:p>
          <a:p>
            <a:r>
              <a:rPr lang="ru-RU" sz="1200" dirty="0"/>
              <a:t>           Жизнь моей прабабушки не была легкой, её рассказы мы слушаем как что-то нереальное, а она улыбается и желает нам никогда не знать того, во что мы сейчас не верим.</a:t>
            </a:r>
          </a:p>
          <a:p>
            <a:r>
              <a:rPr lang="ru-RU" sz="1200" dirty="0"/>
              <a:t>           Я желаю ей здоровья ,а себе желаю чтобы моя бабушка ещё долго могла  радовать меня и моих близких рассказами о тяжелой , но такой яркой и богатой событиями, жизни.  Пусть ее синие глаза еще долго смотрят на этот мир.    </a:t>
            </a:r>
          </a:p>
          <a:p>
            <a:r>
              <a:rPr lang="ru-RU" sz="1200" dirty="0"/>
              <a:t>    </a:t>
            </a:r>
          </a:p>
          <a:p>
            <a:r>
              <a:rPr lang="ru-RU" sz="1200" dirty="0"/>
              <a:t> </a:t>
            </a:r>
          </a:p>
          <a:p>
            <a:r>
              <a:rPr lang="ru-RU" sz="1200" dirty="0" err="1"/>
              <a:t>Каракетова</a:t>
            </a:r>
            <a:r>
              <a:rPr lang="ru-RU" sz="1200" dirty="0"/>
              <a:t> </a:t>
            </a:r>
            <a:r>
              <a:rPr lang="ru-RU" sz="1200" dirty="0"/>
              <a:t>Лейла ученица 3 «В» класса</a:t>
            </a:r>
          </a:p>
          <a:p>
            <a:r>
              <a:rPr lang="ru-RU" sz="1200" dirty="0"/>
              <a:t> </a:t>
            </a:r>
          </a:p>
          <a:p>
            <a:endParaRPr lang="ru-RU" dirty="0"/>
          </a:p>
        </p:txBody>
      </p:sp>
    </p:spTree>
    <p:extLst>
      <p:ext uri="{BB962C8B-B14F-4D97-AF65-F5344CB8AC3E}">
        <p14:creationId xmlns:p14="http://schemas.microsoft.com/office/powerpoint/2010/main" val="47553385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9841</Words>
  <Application>Microsoft Office PowerPoint</Application>
  <PresentationFormat>Широкоэкранный</PresentationFormat>
  <Paragraphs>248</Paragraphs>
  <Slides>39</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39</vt:i4>
      </vt:variant>
    </vt:vector>
  </HeadingPairs>
  <TitlesOfParts>
    <vt:vector size="45" baseType="lpstr">
      <vt:lpstr>Arial</vt:lpstr>
      <vt:lpstr>Arial Unicode MS</vt:lpstr>
      <vt:lpstr>Calibri</vt:lpstr>
      <vt:lpstr>Calibri Light</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Пользователь</cp:lastModifiedBy>
  <cp:revision>1</cp:revision>
  <dcterms:created xsi:type="dcterms:W3CDTF">2018-02-22T07:36:07Z</dcterms:created>
  <dcterms:modified xsi:type="dcterms:W3CDTF">2018-02-22T07:38:50Z</dcterms:modified>
</cp:coreProperties>
</file>