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74" r:id="rId2"/>
    <p:sldId id="257" r:id="rId3"/>
    <p:sldId id="296" r:id="rId4"/>
    <p:sldId id="258" r:id="rId5"/>
    <p:sldId id="259" r:id="rId6"/>
    <p:sldId id="277" r:id="rId7"/>
    <p:sldId id="315" r:id="rId8"/>
    <p:sldId id="260" r:id="rId9"/>
    <p:sldId id="316" r:id="rId10"/>
    <p:sldId id="261" r:id="rId11"/>
    <p:sldId id="276" r:id="rId12"/>
    <p:sldId id="262" r:id="rId13"/>
    <p:sldId id="263" r:id="rId14"/>
    <p:sldId id="264" r:id="rId15"/>
    <p:sldId id="265" r:id="rId16"/>
    <p:sldId id="266" r:id="rId17"/>
    <p:sldId id="288" r:id="rId18"/>
    <p:sldId id="299" r:id="rId19"/>
    <p:sldId id="300" r:id="rId20"/>
    <p:sldId id="301" r:id="rId21"/>
    <p:sldId id="297" r:id="rId22"/>
    <p:sldId id="321" r:id="rId23"/>
    <p:sldId id="326" r:id="rId24"/>
    <p:sldId id="322" r:id="rId25"/>
    <p:sldId id="323" r:id="rId26"/>
    <p:sldId id="327" r:id="rId27"/>
    <p:sldId id="328" r:id="rId28"/>
    <p:sldId id="329" r:id="rId29"/>
    <p:sldId id="330" r:id="rId30"/>
    <p:sldId id="331"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2186" autoAdjust="0"/>
  </p:normalViewPr>
  <p:slideViewPr>
    <p:cSldViewPr>
      <p:cViewPr varScale="1">
        <p:scale>
          <a:sx n="106" d="100"/>
          <a:sy n="106" d="100"/>
        </p:scale>
        <p:origin x="208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30263-914E-496C-BAD3-F84788695686}" type="datetimeFigureOut">
              <a:rPr lang="ru-RU" smtClean="0"/>
              <a:t>22.02.2018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8A20D-272A-433F-B621-6FCF448CCE38}" type="slidenum">
              <a:rPr lang="ru-RU" smtClean="0"/>
              <a:t>‹#›</a:t>
            </a:fld>
            <a:endParaRPr lang="ru-RU"/>
          </a:p>
        </p:txBody>
      </p:sp>
    </p:spTree>
    <p:extLst>
      <p:ext uri="{BB962C8B-B14F-4D97-AF65-F5344CB8AC3E}">
        <p14:creationId xmlns:p14="http://schemas.microsoft.com/office/powerpoint/2010/main" val="249265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descr="http://900igr.net/datai/pedagogika/Patrioticheskoe-vospitanie-shkolnikov/0001-002-Voenno-patrioticheskoe-vospitanie-shkolnikov-kak-sredstvo-razvitij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43" y="116632"/>
            <a:ext cx="9144372" cy="67413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504" y="4348708"/>
            <a:ext cx="6840760" cy="1200329"/>
          </a:xfrm>
          <a:prstGeom prst="rect">
            <a:avLst/>
          </a:prstGeom>
        </p:spPr>
        <p:txBody>
          <a:bodyPr wrap="square">
            <a:spAutoFit/>
          </a:bodyPr>
          <a:lstStyle/>
          <a:p>
            <a:pPr algn="ctr"/>
            <a:r>
              <a:rPr lang="ru-RU" sz="3600" b="1" i="1" dirty="0">
                <a:solidFill>
                  <a:srgbClr val="FF0000"/>
                </a:solidFill>
                <a:latin typeface="Arial Black" panose="020B0A04020102020204" pitchFamily="34" charset="0"/>
              </a:rPr>
              <a:t>Один день из жизни…</a:t>
            </a:r>
            <a:endParaRPr lang="ru-RU" sz="3600" dirty="0">
              <a:solidFill>
                <a:srgbClr val="FF0000"/>
              </a:solidFill>
              <a:latin typeface="Arial Black" panose="020B0A04020102020204" pitchFamily="34" charset="0"/>
            </a:endParaRPr>
          </a:p>
          <a:p>
            <a:pPr algn="ctr"/>
            <a:r>
              <a:rPr lang="ru-RU" sz="3600" b="1" i="1" dirty="0">
                <a:solidFill>
                  <a:srgbClr val="FF0000"/>
                </a:solidFill>
                <a:latin typeface="Arial Black" panose="020B0A04020102020204" pitchFamily="34" charset="0"/>
              </a:rPr>
              <a:t>(часть </a:t>
            </a:r>
            <a:r>
              <a:rPr lang="ru-RU" sz="3600" b="1" i="1" dirty="0" smtClean="0">
                <a:solidFill>
                  <a:srgbClr val="FF0000"/>
                </a:solidFill>
                <a:latin typeface="Arial Black" panose="020B0A04020102020204" pitchFamily="34" charset="0"/>
              </a:rPr>
              <a:t>2)</a:t>
            </a:r>
            <a:endParaRPr lang="ru-RU" sz="3600" dirty="0">
              <a:solidFill>
                <a:srgbClr val="FF0000"/>
              </a:solidFill>
              <a:latin typeface="Arial Black" panose="020B0A04020102020204" pitchFamily="34" charset="0"/>
            </a:endParaRPr>
          </a:p>
        </p:txBody>
      </p:sp>
      <p:sp>
        <p:nvSpPr>
          <p:cNvPr id="6" name="Прямоугольник 5"/>
          <p:cNvSpPr/>
          <p:nvPr/>
        </p:nvSpPr>
        <p:spPr>
          <a:xfrm>
            <a:off x="323528" y="980728"/>
            <a:ext cx="7200800" cy="1384995"/>
          </a:xfrm>
          <a:prstGeom prst="rect">
            <a:avLst/>
          </a:prstGeom>
        </p:spPr>
        <p:txBody>
          <a:bodyPr wrap="square">
            <a:spAutoFit/>
          </a:bodyPr>
          <a:lstStyle/>
          <a:p>
            <a:r>
              <a:rPr lang="ru-RU" sz="2800" b="1" dirty="0"/>
              <a:t>Есть фотографии в альбоме старом –</a:t>
            </a:r>
            <a:br>
              <a:rPr lang="ru-RU" sz="2800" b="1" dirty="0"/>
            </a:br>
            <a:r>
              <a:rPr lang="ru-RU" sz="2800" b="1" dirty="0"/>
              <a:t>Подумать страшно, сколько им уж лет! –</a:t>
            </a:r>
            <a:br>
              <a:rPr lang="ru-RU" sz="2800" b="1" dirty="0"/>
            </a:br>
            <a:r>
              <a:rPr lang="ru-RU" sz="2800" b="1" dirty="0"/>
              <a:t>Остановилось время в </a:t>
            </a:r>
            <a:r>
              <a:rPr lang="ru-RU" sz="2800" b="1"/>
              <a:t>кадре </a:t>
            </a:r>
            <a:r>
              <a:rPr lang="ru-RU" sz="2800" b="1" smtClean="0"/>
              <a:t>каждом…</a:t>
            </a:r>
            <a:endParaRPr lang="ru-RU" sz="2800" b="1" dirty="0"/>
          </a:p>
        </p:txBody>
      </p:sp>
    </p:spTree>
    <p:extLst>
      <p:ext uri="{BB962C8B-B14F-4D97-AF65-F5344CB8AC3E}">
        <p14:creationId xmlns:p14="http://schemas.microsoft.com/office/powerpoint/2010/main" val="95411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 y="0"/>
            <a:ext cx="9661516" cy="692818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3995936" y="325947"/>
            <a:ext cx="5328592"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225425" lvl="0" indent="0" algn="ctr" defTabSz="914400" rtl="0" eaLnBrk="1" fontAlgn="base" latinLnBrk="0" hangingPunct="1">
              <a:lnSpc>
                <a:spcPct val="100000"/>
              </a:lnSpc>
              <a:spcBef>
                <a:spcPct val="0"/>
              </a:spcBef>
              <a:spcAft>
                <a:spcPts val="1000"/>
              </a:spcAft>
              <a:buClrTx/>
              <a:buSzTx/>
              <a:buFontTx/>
              <a:buNone/>
              <a:tabLst/>
            </a:pPr>
            <a:r>
              <a:rPr kumimoji="0" lang="ru-RU" altLang="ru-RU"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Милащенко</a:t>
            </a:r>
            <a:r>
              <a:rPr kumimoji="0" lang="ru-RU" altLang="ru-RU"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Николай Михайлович</a:t>
            </a:r>
          </a:p>
          <a:p>
            <a:pPr marL="0" marR="225425" lvl="0" indent="0" algn="l" defTabSz="914400" rtl="0" eaLnBrk="1" fontAlgn="base" latinLnBrk="0" hangingPunct="1">
              <a:lnSpc>
                <a:spcPct val="100000"/>
              </a:lnSpc>
              <a:spcBef>
                <a:spcPct val="0"/>
              </a:spcBef>
              <a:spcAft>
                <a:spcPts val="1000"/>
              </a:spcAft>
              <a:buClrTx/>
              <a:buSzTx/>
              <a:buFontTx/>
              <a:buNone/>
              <a:tabLs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Мой дядя  волей судьбы оказался в чужой стране, во враждебной среде – Афганистан.  Дядя очень любит встречи с сослуживцами, но вспоминать о том времени не любит. Но маленькие фрагменты той жизни он всё - таки рассказывает.  Просматривая старые фотографии, дядя  нам  в нескольких словах рассказывает, что за событие происходило на тот момент.  По его скупым фразам  можно представить какое страшное событие происходило на тот момент. Как после очередного боя солдаты лежали в кишлаке и отдыхали, и каждый вспоминал своих родных. Как  попадали в  кишлаки, где за любой дверью могла подстерегать смерть. Как гибли товарищи и как радовались каждому, кто возвращался с задания живым.</a:t>
            </a:r>
          </a:p>
          <a:p>
            <a:pPr marL="0" marR="225425" lvl="0" indent="0" algn="l" defTabSz="914400" rtl="0" eaLnBrk="1" fontAlgn="base" latinLnBrk="0" hangingPunct="1">
              <a:lnSpc>
                <a:spcPct val="100000"/>
              </a:lnSpc>
              <a:spcBef>
                <a:spcPct val="0"/>
              </a:spcBef>
              <a:spcAft>
                <a:spcPts val="1000"/>
              </a:spcAft>
              <a:buClrTx/>
              <a:buSzTx/>
              <a:buFontTx/>
              <a:buNone/>
              <a:tabLs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Я сделала вывод – Афганистан стал частью каждого воевавшего там. Слушая воспоминания моего дяди, думаешь и радуешься мирному небу.</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Борисова </a:t>
            </a:r>
            <a:r>
              <a:rPr kumimoji="0" lang="ru-RU" altLang="ru-RU"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Риана</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ученица 4 класса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Users\SAMSUNG\Desktop\CCI16022018_00021.jpg"/>
          <p:cNvPicPr/>
          <p:nvPr/>
        </p:nvPicPr>
        <p:blipFill>
          <a:blip r:embed="rId3" cstate="print"/>
          <a:srcRect/>
          <a:stretch>
            <a:fillRect/>
          </a:stretch>
        </p:blipFill>
        <p:spPr bwMode="auto">
          <a:xfrm>
            <a:off x="251520" y="548680"/>
            <a:ext cx="3600400" cy="52565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3406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 y="0"/>
            <a:ext cx="9134631" cy="6858000"/>
          </a:xfrm>
          <a:prstGeom prst="rect">
            <a:avLst/>
          </a:prstGeom>
        </p:spPr>
      </p:pic>
      <p:pic>
        <p:nvPicPr>
          <p:cNvPr id="22530" name="Рисунок 1" descr="CCI16022018_000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29"/>
          <a:stretch/>
        </p:blipFill>
        <p:spPr bwMode="auto">
          <a:xfrm>
            <a:off x="683568" y="457200"/>
            <a:ext cx="3505788" cy="4916016"/>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
          <p:cNvSpPr txBox="1">
            <a:spLocks noChangeArrowheads="1"/>
          </p:cNvSpPr>
          <p:nvPr/>
        </p:nvSpPr>
        <p:spPr bwMode="auto">
          <a:xfrm>
            <a:off x="4189356" y="228600"/>
            <a:ext cx="4631116"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alt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altLang="ru-RU"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Чотчаева</a:t>
            </a:r>
            <a:r>
              <a:rPr kumimoji="0" lang="ru-RU" altLang="ru-RU"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Соня Хаджи-</a:t>
            </a:r>
            <a:r>
              <a:rPr kumimoji="0" lang="ru-RU" altLang="ru-RU"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Османовна</a:t>
            </a:r>
            <a:r>
              <a:rPr kumimoji="0" lang="ru-RU" altLang="ru-RU"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1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 меня осталось в памяти то, что рассказывала моя бабушка о  </a:t>
            </a:r>
            <a:r>
              <a:rPr kumimoji="0" lang="ru-RU" altLang="ru-RU"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ВОв</a:t>
            </a:r>
            <a:r>
              <a:rPr kumimoji="0" lang="ru-RU" alt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 узнала, что бабушке  было 4 года, когда  началась эта страшная война.  Хотя бабушка была  совсем ребёнком, но помнила, как голодали в то время. Она рассказывала мне, как в ту страшную ночь ворвались в дом трое немцев с оружием. Приказали всем выйти на улицу, даже не дав накинуть на себя одежду. Прабабушка взяла детей, наспех накинула на  их плечи накидку.  Всех выгнали на площадь и оставили стоять до утра.   Такое было наказание за то, что жители прятали от немцев продукты, чтобы не дать умереть от голода детям.</a:t>
            </a:r>
            <a:endParaRPr kumimoji="0" lang="ru-RU" altLang="ru-RU" sz="1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Слушая такие истории, задумываешься о том, как  одни люди могут быть такими жестокими к другим людям.</a:t>
            </a:r>
            <a:endParaRPr kumimoji="0" lang="ru-RU" altLang="ru-RU" sz="1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altLang="ru-RU"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Чотчаев</a:t>
            </a:r>
            <a:r>
              <a:rPr kumimoji="0" lang="ru-RU" alt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altLang="ru-RU"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Темирлан</a:t>
            </a:r>
            <a:r>
              <a:rPr kumimoji="0" lang="ru-RU" alt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ученик 4 класса.</a:t>
            </a:r>
            <a:endParaRPr kumimoji="0" lang="ru-RU" altLang="ru-RU" sz="1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ru-RU" altLang="ru-RU"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65067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3" y="0"/>
            <a:ext cx="9661516" cy="692818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a:blip r:embed="rId3" cstate="print">
            <a:extLst>
              <a:ext uri="{28A0092B-C50C-407E-A947-70E740481C1C}">
                <a14:useLocalDpi xmlns:a14="http://schemas.microsoft.com/office/drawing/2010/main" val="0"/>
              </a:ext>
            </a:extLst>
          </a:blip>
          <a:stretch>
            <a:fillRect/>
          </a:stretch>
        </p:blipFill>
        <p:spPr>
          <a:xfrm>
            <a:off x="395536" y="620688"/>
            <a:ext cx="3240360" cy="48965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 Box 2"/>
          <p:cNvSpPr txBox="1">
            <a:spLocks noChangeArrowheads="1"/>
          </p:cNvSpPr>
          <p:nvPr/>
        </p:nvSpPr>
        <p:spPr bwMode="auto">
          <a:xfrm>
            <a:off x="3779912" y="80122"/>
            <a:ext cx="5472607" cy="685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altLang="ru-RU"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Бисилов</a:t>
            </a:r>
            <a:r>
              <a:rPr kumimoji="0" lang="ru-RU" alt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 </a:t>
            </a:r>
            <a:r>
              <a:rPr kumimoji="0" lang="ru-RU" altLang="ru-RU" sz="1400" b="1" i="0" u="none" strike="noStrike" cap="none" normalizeH="0" baseline="0" dirty="0" err="1" smtClean="0">
                <a:ln>
                  <a:noFill/>
                </a:ln>
                <a:solidFill>
                  <a:schemeClr val="tx1"/>
                </a:solidFill>
                <a:effectLst/>
                <a:latin typeface="Times New Roman" pitchFamily="18" charset="0"/>
                <a:cs typeface="Times New Roman" panose="02020603050405020304" pitchFamily="18" charset="0"/>
              </a:rPr>
              <a:t>Сейт</a:t>
            </a:r>
            <a:r>
              <a:rPr kumimoji="0" lang="ru-RU" alt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 </a:t>
            </a:r>
            <a:r>
              <a:rPr kumimoji="0" lang="ru-RU" altLang="ru-RU" sz="1400" b="1" i="0" u="none" strike="noStrike" cap="none" normalizeH="0" baseline="0" dirty="0" err="1" smtClean="0">
                <a:ln>
                  <a:noFill/>
                </a:ln>
                <a:solidFill>
                  <a:schemeClr val="tx1"/>
                </a:solidFill>
                <a:effectLst/>
                <a:latin typeface="Times New Roman" pitchFamily="18" charset="0"/>
                <a:cs typeface="Times New Roman" panose="02020603050405020304" pitchFamily="18" charset="0"/>
              </a:rPr>
              <a:t>Идрисович</a:t>
            </a:r>
            <a:endParaRPr kumimoji="0" lang="ru-RU" alt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0" marR="0" lvl="0" indent="0" algn="just" defTabSz="914400" rtl="0" eaLnBrk="1" fontAlgn="base" latinLnBrk="0" hangingPunct="1">
              <a:lnSpc>
                <a:spcPct val="100000"/>
              </a:lnSpc>
              <a:spcBef>
                <a:spcPts val="500"/>
              </a:spcBef>
              <a:spcAft>
                <a:spcPts val="50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Я хочу рассказать о моем дяде, который служил в войсках на Дальнем Востоке.</a:t>
            </a:r>
          </a:p>
          <a:p>
            <a:pPr marL="0" marR="0" lvl="0" indent="0" algn="just" defTabSz="914400" rtl="0" eaLnBrk="1" fontAlgn="base" latinLnBrk="0" hangingPunct="1">
              <a:lnSpc>
                <a:spcPct val="100000"/>
              </a:lnSpc>
              <a:spcBef>
                <a:spcPts val="500"/>
              </a:spcBef>
              <a:spcAft>
                <a:spcPts val="50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На службу попал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Сейт</a:t>
            </a:r>
            <a:r>
              <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Идрисович</a:t>
            </a:r>
            <a:r>
              <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в 1983 году. Пришла повестка и он отправился на два года служить на Дальний Восток. </a:t>
            </a:r>
            <a:r>
              <a:rPr kumimoji="0" lang="ru-RU" altLang="ru-RU" sz="1400" b="0" i="0" u="none" strike="noStrike" cap="none" normalizeH="0" baseline="0" dirty="0" err="1" smtClean="0">
                <a:ln>
                  <a:noFill/>
                </a:ln>
                <a:solidFill>
                  <a:schemeClr val="tx1"/>
                </a:solidFill>
                <a:effectLst/>
                <a:latin typeface="Times New Roman" pitchFamily="18" charset="0"/>
                <a:cs typeface="Times New Roman" panose="02020603050405020304" pitchFamily="18" charset="0"/>
              </a:rPr>
              <a:t>Учебку</a:t>
            </a:r>
            <a:r>
              <a:rPr kumimoji="0" lang="ru-RU" alt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 проходил под Хабаровском, потом погоняли его по  пересылкам и пожив в трех частях на Сахалине, попал, наконец, на теплоходе в очень красивое место-остров Кунашир. По окончанию </a:t>
            </a:r>
            <a:r>
              <a:rPr kumimoji="0" lang="ru-RU" altLang="ru-RU" sz="1400" b="0" i="0" u="none" strike="noStrike" cap="none" normalizeH="0" baseline="0" dirty="0" err="1" smtClean="0">
                <a:ln>
                  <a:noFill/>
                </a:ln>
                <a:solidFill>
                  <a:schemeClr val="tx1"/>
                </a:solidFill>
                <a:effectLst/>
                <a:latin typeface="Times New Roman" pitchFamily="18" charset="0"/>
                <a:cs typeface="Times New Roman" panose="02020603050405020304" pitchFamily="18" charset="0"/>
              </a:rPr>
              <a:t>учебки</a:t>
            </a:r>
            <a:r>
              <a:rPr kumimoji="0" lang="ru-RU" alt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 получил корочку и значок «специалист 3-его класса», обучали его на оператора-наводчика. Здесь мой дядя научился стрелять ракетами, которые наводятся на объект. Так дядя вспоминал о своей службе: «Часть на Кунашире была общевойсковая-танкисты, разведчики, </a:t>
            </a:r>
            <a:r>
              <a:rPr kumimoji="0" lang="ru-RU" altLang="ru-RU" sz="1400" b="0" i="0" u="none" strike="noStrike" cap="none" normalizeH="0" baseline="0" dirty="0" err="1" smtClean="0">
                <a:ln>
                  <a:noFill/>
                </a:ln>
                <a:solidFill>
                  <a:schemeClr val="tx1"/>
                </a:solidFill>
                <a:effectLst/>
                <a:latin typeface="Times New Roman" pitchFamily="18" charset="0"/>
                <a:cs typeface="Times New Roman" panose="02020603050405020304" pitchFamily="18" charset="0"/>
              </a:rPr>
              <a:t>мотострелки</a:t>
            </a:r>
            <a:r>
              <a:rPr kumimoji="0" lang="ru-RU" alt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itchFamily="18" charset="0"/>
                <a:cs typeface="Times New Roman" panose="02020603050405020304" pitchFamily="18" charset="0"/>
              </a:rPr>
              <a:t>КЭЧевцы</a:t>
            </a:r>
            <a:r>
              <a:rPr kumimoji="0" lang="ru-RU" alt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 и мы-ЗДН(зенитный дивизион).Дивизион подразделялся на три батареи-1ЗРК(стрела10),2ЗРК(стрела 2м) и </a:t>
            </a:r>
            <a:r>
              <a:rPr kumimoji="0" lang="ru-RU" altLang="ru-RU" sz="1400" b="0" i="0" u="none" strike="noStrike" cap="none" normalizeH="0" baseline="0" dirty="0" err="1" smtClean="0">
                <a:ln>
                  <a:noFill/>
                </a:ln>
                <a:solidFill>
                  <a:schemeClr val="tx1"/>
                </a:solidFill>
                <a:effectLst/>
                <a:latin typeface="Times New Roman" pitchFamily="18" charset="0"/>
                <a:cs typeface="Times New Roman" panose="02020603050405020304" pitchFamily="18" charset="0"/>
              </a:rPr>
              <a:t>ЗСбат</a:t>
            </a:r>
            <a:r>
              <a:rPr kumimoji="0" lang="ru-RU" alt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a:t>
            </a:r>
          </a:p>
          <a:p>
            <a:pPr marL="0" marR="0" lvl="0" indent="0" algn="just" defTabSz="914400" rtl="0" eaLnBrk="1" fontAlgn="base" latinLnBrk="0" hangingPunct="1">
              <a:lnSpc>
                <a:spcPct val="100000"/>
              </a:lnSpc>
              <a:spcBef>
                <a:spcPts val="500"/>
              </a:spcBef>
              <a:spcAft>
                <a:spcPts val="50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Отслужив на острове чуть более полугода, комбат приказал готовиться к полевому выходу, плыть на Сахалин принимать участие в стрельбах. Мы начали собираться. В общем, выходило где-то человек 35 солдат и офицеров. И примерно в начале июля погрузились на теплоход и отправились на встречу судьбе. По истечению уже не помню, какого времени причалили мы по моему в город Корсаков, погрузились в </a:t>
            </a:r>
            <a:r>
              <a:rPr kumimoji="0" lang="ru-RU" altLang="ru-RU" sz="1400" b="0" i="0" u="none" strike="noStrike" cap="none" normalizeH="0" baseline="0" dirty="0" err="1" smtClean="0">
                <a:ln>
                  <a:noFill/>
                </a:ln>
                <a:solidFill>
                  <a:schemeClr val="tx1"/>
                </a:solidFill>
                <a:effectLst/>
                <a:latin typeface="Times New Roman" pitchFamily="18" charset="0"/>
                <a:cs typeface="Times New Roman" panose="02020603050405020304" pitchFamily="18" charset="0"/>
              </a:rPr>
              <a:t>тентованный</a:t>
            </a:r>
            <a:r>
              <a:rPr kumimoji="0" lang="ru-RU" alt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 Урал и погнали на полигон, который располагался в км 20-ти от Ю-Сахалинска на сопках в лесу. Солдаты расселились в огромной ремонтной палатке, предварительно сколотив себе нары, и оказались на ближайшее время предоставлены сами себе.</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alt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altLang="ru-RU" sz="28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4910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3" y="0"/>
            <a:ext cx="9661516" cy="692818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A0F1~1\AppData\Local\Temp\Rar$DIa0.324\фото.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81" y="593472"/>
            <a:ext cx="2677326" cy="42484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 Box 2"/>
          <p:cNvSpPr txBox="1">
            <a:spLocks noChangeArrowheads="1"/>
          </p:cNvSpPr>
          <p:nvPr/>
        </p:nvSpPr>
        <p:spPr bwMode="auto">
          <a:xfrm>
            <a:off x="2987824" y="46374"/>
            <a:ext cx="6552019" cy="784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Мой отец – </a:t>
            </a:r>
            <a:r>
              <a:rPr kumimoji="0" lang="ru-RU" altLang="ru-RU"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Узденов</a:t>
            </a: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Камал</a:t>
            </a:r>
            <a:r>
              <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Маджитович</a:t>
            </a:r>
            <a:r>
              <a:rPr lang="ru-RU" altLang="ru-RU" sz="1600" dirty="0">
                <a:latin typeface="Times New Roman" panose="02020603050405020304" pitchFamily="18" charset="0"/>
                <a:cs typeface="Times New Roman" panose="02020603050405020304" pitchFamily="18" charset="0"/>
              </a:rPr>
              <a:t> </a:t>
            </a:r>
            <a:r>
              <a:rPr lang="ru-RU" altLang="ru-RU" sz="1600" dirty="0" smtClean="0">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 октября 1986 года его призвали в ряды армии нашей страны. По распределению он попал в Польскую Народную Республику служил он в «Северной Группе Войск ПНР» в саперной роте Мотострелкового полка. 17 июля 1987 года по приказу Командира роты капитана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Губайдулина</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было общее стопроцентное построение роты. Когда рота построилась, к нам обратился Командир с такими словами: «Солдаты, мы все служим в военном гарнизоне, который достался нам после изгнания немецко-фашистских захватчиков с Польской земли. Вчера, 16 июля 1987 года нами обнаружен арсенал немецких мин со времен Великой Отечественной Войны. С тех времен прошло 42 года, мины эти старые, могут самопроизвольно сработать, Я не могу вам приказывать, но если среди вас есть добровольцы идти на разминирование, выйдите на три шага вперед из строя». Тогда мой отец, два сержанта и один лейтенант шагнули вперед. После подписания формальных документов четыре сапёра пошли на задание. Во время разминирования, в один момент мой отец – рядовой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Узденов</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К.М. услышал щелчок и понял, что это конец… Был взрыв. Очнулся он уже в госпитале, где проходил лечение 74 дня, выписали его 05 октября 1987 года… Когда я спросил, а что же случилось с остальными сапёрами папа погрустнел, промолчал и отвел взгляд в сторону. После этого он прекратил свой рассказ, и я не стал у него ничего спрашивать. Я понял, что они все погибли.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altLang="ru-RU" sz="1400" b="0" i="0" u="none" strike="noStrike" cap="none" normalizeH="0" baseline="0" noProof="1"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125643" y="4841944"/>
            <a:ext cx="2803203" cy="338554"/>
          </a:xfrm>
          <a:prstGeom prst="rect">
            <a:avLst/>
          </a:prstGeom>
        </p:spPr>
        <p:txBody>
          <a:bodyPr wrap="none">
            <a:spAutoFit/>
          </a:bodyPr>
          <a:lstStyle/>
          <a:p>
            <a:r>
              <a:rPr lang="ru-RU" sz="1600" b="1" dirty="0" err="1"/>
              <a:t>Узденов</a:t>
            </a:r>
            <a:r>
              <a:rPr lang="ru-RU" sz="1600" b="1" dirty="0"/>
              <a:t> </a:t>
            </a:r>
            <a:r>
              <a:rPr lang="ru-RU" sz="1600" b="1" dirty="0" err="1"/>
              <a:t>Камал</a:t>
            </a:r>
            <a:r>
              <a:rPr lang="ru-RU" sz="1600" b="1" dirty="0"/>
              <a:t> </a:t>
            </a:r>
            <a:r>
              <a:rPr lang="ru-RU" sz="1600" b="1" dirty="0" err="1"/>
              <a:t>Маджитович</a:t>
            </a:r>
            <a:r>
              <a:rPr lang="ru-RU" sz="1600" dirty="0"/>
              <a:t> </a:t>
            </a:r>
          </a:p>
        </p:txBody>
      </p:sp>
    </p:spTree>
    <p:extLst>
      <p:ext uri="{BB962C8B-B14F-4D97-AF65-F5344CB8AC3E}">
        <p14:creationId xmlns:p14="http://schemas.microsoft.com/office/powerpoint/2010/main" val="5748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3" y="0"/>
            <a:ext cx="9661516" cy="692818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a:blip r:embed="rId3" cstate="print">
            <a:extLst>
              <a:ext uri="{28A0092B-C50C-407E-A947-70E740481C1C}">
                <a14:useLocalDpi xmlns:a14="http://schemas.microsoft.com/office/drawing/2010/main" val="0"/>
              </a:ext>
            </a:extLst>
          </a:blip>
          <a:stretch>
            <a:fillRect/>
          </a:stretch>
        </p:blipFill>
        <p:spPr bwMode="auto">
          <a:xfrm>
            <a:off x="251519" y="332655"/>
            <a:ext cx="3198889" cy="43863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6" name="Прямоугольник 5"/>
          <p:cNvSpPr/>
          <p:nvPr/>
        </p:nvSpPr>
        <p:spPr>
          <a:xfrm>
            <a:off x="251520" y="4719047"/>
            <a:ext cx="3198889" cy="353943"/>
          </a:xfrm>
          <a:prstGeom prst="rect">
            <a:avLst/>
          </a:prstGeom>
        </p:spPr>
        <p:txBody>
          <a:bodyPr wrap="none">
            <a:spAutoFit/>
          </a:bodyPr>
          <a:lstStyle/>
          <a:p>
            <a:r>
              <a:rPr lang="ru-RU" sz="1700" b="1" dirty="0" err="1"/>
              <a:t>Байрамуков</a:t>
            </a:r>
            <a:r>
              <a:rPr lang="ru-RU" sz="1700" b="1" dirty="0"/>
              <a:t> </a:t>
            </a:r>
            <a:r>
              <a:rPr lang="ru-RU" sz="1700" b="1" dirty="0" err="1"/>
              <a:t>Казим</a:t>
            </a:r>
            <a:r>
              <a:rPr lang="ru-RU" sz="1700" b="1" dirty="0"/>
              <a:t> </a:t>
            </a:r>
            <a:r>
              <a:rPr lang="ru-RU" sz="1700" b="1" dirty="0" err="1"/>
              <a:t>Мухтарович</a:t>
            </a:r>
            <a:endParaRPr lang="ru-RU" sz="1700" dirty="0"/>
          </a:p>
        </p:txBody>
      </p:sp>
      <p:sp>
        <p:nvSpPr>
          <p:cNvPr id="7" name="Text Box 2"/>
          <p:cNvSpPr txBox="1">
            <a:spLocks noChangeArrowheads="1"/>
          </p:cNvSpPr>
          <p:nvPr/>
        </p:nvSpPr>
        <p:spPr bwMode="auto">
          <a:xfrm>
            <a:off x="3707904" y="554452"/>
            <a:ext cx="5688632" cy="581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Мой отец, </a:t>
            </a:r>
            <a:r>
              <a:rPr kumimoji="0" lang="ru-RU" altLang="ru-RU"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Байрамуков</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Казим</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Мухтарович</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родился в 1976 году 30 сентября в ауле Кызыл-Кала в большой семье, где было семеро детей. Он был самым младшим.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Отец вырос и учился в Кызыл-</a:t>
            </a:r>
            <a:r>
              <a:rPr kumimoji="0" lang="ru-RU" altLang="ru-RU"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Калинской</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средней школе. После школы поступил в КЧГУ на факультет физической культуры в городе Карачаевск. После окончания университета он был призван в ряды Российской армии. С 1996 по 1998 год служил в Ставрополе в воинской части "5130" в МВД, командиром взвода - старшим сержантом.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 1996 году в мае месяце их взвод был отправлен в город Грозный Чеченской республики. Они попали в самый разгар боевых действий. Во время боевых действий мой отец был ранен, получил контузию, был отправлен в госпиталь.. В 1998 году 29 декабря он был </a:t>
            </a:r>
            <a:r>
              <a:rPr kumimoji="0" lang="ru-RU" altLang="ru-RU"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демобелизован</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Сейчас он работает бригадиром в строительной компании СПМ.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Я очень горжусь своим отцом!</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8242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3" y="0"/>
            <a:ext cx="9661516" cy="692818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Documents and Settings\Администратор\Local Settings\Temporary Internet Files\Content.Word\20180216_205428.jpg"/>
          <p:cNvPicPr/>
          <p:nvPr/>
        </p:nvPicPr>
        <p:blipFill>
          <a:blip r:embed="rId3" cstate="print"/>
          <a:srcRect l="8933" t="15719" r="12069" b="4792"/>
          <a:stretch>
            <a:fillRect/>
          </a:stretch>
        </p:blipFill>
        <p:spPr bwMode="auto">
          <a:xfrm rot="5400000">
            <a:off x="-231088" y="930168"/>
            <a:ext cx="4565615" cy="33123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519309" y="4869160"/>
            <a:ext cx="2560766" cy="369332"/>
          </a:xfrm>
          <a:prstGeom prst="rect">
            <a:avLst/>
          </a:prstGeom>
        </p:spPr>
        <p:txBody>
          <a:bodyPr wrap="none">
            <a:spAutoFit/>
          </a:bodyPr>
          <a:lstStyle/>
          <a:p>
            <a:r>
              <a:rPr lang="ru-RU" b="1" dirty="0" err="1"/>
              <a:t>Хубиев</a:t>
            </a:r>
            <a:r>
              <a:rPr lang="ru-RU" b="1" dirty="0"/>
              <a:t> </a:t>
            </a:r>
            <a:r>
              <a:rPr lang="ru-RU" b="1" dirty="0" err="1"/>
              <a:t>Азрет</a:t>
            </a:r>
            <a:r>
              <a:rPr lang="ru-RU" b="1" dirty="0"/>
              <a:t> </a:t>
            </a:r>
            <a:r>
              <a:rPr lang="ru-RU" b="1" dirty="0" err="1"/>
              <a:t>Умарович</a:t>
            </a:r>
            <a:endParaRPr lang="ru-RU" dirty="0"/>
          </a:p>
        </p:txBody>
      </p:sp>
      <p:sp>
        <p:nvSpPr>
          <p:cNvPr id="8" name="Text Box 2"/>
          <p:cNvSpPr txBox="1">
            <a:spLocks noChangeArrowheads="1"/>
          </p:cNvSpPr>
          <p:nvPr/>
        </p:nvSpPr>
        <p:spPr bwMode="auto">
          <a:xfrm>
            <a:off x="4139952" y="303545"/>
            <a:ext cx="5329414"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Мой отец,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Хубиев</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Азрет</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Умарович</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был призван в ряды Советской армии в 1983 году 11 декабря. Из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Урупского</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районного военного  комиссариата  вместе с его одноклассниками  повезли  на сборный пункт в город Ставрополь,  затем из  Ставрополя  вместе с другими   призывниками в город Волгоград,  из Волгограда всех призывников посадили в автобус и доставили в город Актюбинск, где всем призывникам выдали военную форму и определили на довольствие.  Затем провели  построили,  посадили в автобусы и  повезли в учебный батальон Капустин яр. После прибытия в учебный батальон отца и всех прибывших с ним ребят построили и завели всех в казармы, показали всем свои спальные места, выдали постельное белье, полотенце и средства гигиены.  Парням из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Урупского</a:t>
            </a: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района конечно было интересно  увидеть новые места, познакомиться с новыми  людьми,  но к вечеру уставшие они прибыли  в свою часть.   Вечером того же дня на   построении, новобранцам, в числе которых был и  мой отец представили офицерский состав    и младших командиров  части.  На этом вечернем построении  был оглашен распорядок дня  и после ужина  измученные долгим переездом новобранцы  легли спать.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Это был первый день службы моего отца  в рядах Вооруженных сил СССР.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82433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3" y="0"/>
            <a:ext cx="9661516" cy="692818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SAMSUNG\Desktop\сочинения 4г\CCI15022018.jpg"/>
          <p:cNvPicPr/>
          <p:nvPr/>
        </p:nvPicPr>
        <p:blipFill>
          <a:blip r:embed="rId3" cstate="print"/>
          <a:srcRect/>
          <a:stretch>
            <a:fillRect/>
          </a:stretch>
        </p:blipFill>
        <p:spPr bwMode="auto">
          <a:xfrm>
            <a:off x="179512" y="476672"/>
            <a:ext cx="3744416" cy="56005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 Box 2"/>
          <p:cNvSpPr txBox="1">
            <a:spLocks noChangeArrowheads="1"/>
          </p:cNvSpPr>
          <p:nvPr/>
        </p:nvSpPr>
        <p:spPr bwMode="auto">
          <a:xfrm>
            <a:off x="4211960" y="260648"/>
            <a:ext cx="50927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225425" lvl="0" indent="0" algn="l" defTabSz="914400" rtl="0" eaLnBrk="1" fontAlgn="base" latinLnBrk="0" hangingPunct="1">
              <a:lnSpc>
                <a:spcPct val="100000"/>
              </a:lnSpc>
              <a:spcBef>
                <a:spcPct val="0"/>
              </a:spcBef>
              <a:spcAft>
                <a:spcPts val="1000"/>
              </a:spcAft>
              <a:buClrTx/>
              <a:buSzTx/>
              <a:buFontTx/>
              <a:buNone/>
              <a:tabLst/>
            </a:pPr>
            <a:r>
              <a:rPr kumimoji="0" lang="ru-RU" altLang="ru-RU"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Гандаев</a:t>
            </a:r>
            <a:r>
              <a:rPr kumimoji="0" lang="ru-RU" altLang="ru-RU"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Альберт Нюр – </a:t>
            </a:r>
            <a:r>
              <a:rPr kumimoji="0" lang="ru-RU" altLang="ru-RU"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Ахматович</a:t>
            </a:r>
            <a:endParaRPr kumimoji="0" lang="ru-RU" altLang="ru-RU"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Мой папа проходил службу в рядах Советской Армии в Германии. Из рассказов папы я узнавала разные истории из армейской жизни. Мне было интересно узнать, что немецкий народ доброжелательно относился к русским солдатам. Папа рассказывал, как проходили учения в городе  Потсдаме. Но больше всего мне понравился рассказ о том, как проходили учения на реке Эльбе. Танки переправляли под водой, было подводное вождение. Под водой связь, как эхом отдаёт. Во время погружения машины, антенна и трубы танка всегда находятся над водой, чтобы поступал воздух. Я представляла, что служба не только трудная, но и интересная. Я горжусь тем, что мой папа отличник боевой службы и, если бы пришлось </a:t>
            </a:r>
            <a:r>
              <a:rPr kumimoji="0" lang="ru-RU" altLang="ru-RU"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защищить</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страну, папа не подвёл нас.</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225425" lvl="0" indent="0" algn="l" defTabSz="914400" rtl="0" eaLnBrk="1" fontAlgn="base" latinLnBrk="0" hangingPunct="1">
              <a:lnSpc>
                <a:spcPct val="100000"/>
              </a:lnSpc>
              <a:spcBef>
                <a:spcPct val="0"/>
              </a:spcBef>
              <a:spcAft>
                <a:spcPts val="1000"/>
              </a:spcAft>
              <a:buClrTx/>
              <a:buSzTx/>
              <a:buFontTx/>
              <a:buNone/>
              <a:tabLst/>
            </a:pPr>
            <a:endParaRPr kumimoji="0" lang="ru-RU" alt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225425" lvl="0" indent="0" algn="l" defTabSz="914400" rtl="0" eaLnBrk="1" fontAlgn="base" latinLnBrk="0" hangingPunct="1">
              <a:lnSpc>
                <a:spcPct val="100000"/>
              </a:lnSpc>
              <a:spcBef>
                <a:spcPct val="0"/>
              </a:spcBef>
              <a:spcAft>
                <a:spcPts val="1000"/>
              </a:spcAft>
              <a:buClrTx/>
              <a:buSzTx/>
              <a:buFontTx/>
              <a:buNone/>
              <a:tabLst/>
            </a:pPr>
            <a:endParaRPr kumimoji="0" lang="ru-RU" alt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225425" lvl="0" indent="0" algn="l" defTabSz="914400" rtl="0" eaLnBrk="1" fontAlgn="base" latinLnBrk="0" hangingPunct="1">
              <a:lnSpc>
                <a:spcPct val="100000"/>
              </a:lnSpc>
              <a:spcBef>
                <a:spcPct val="0"/>
              </a:spcBef>
              <a:spcAft>
                <a:spcPts val="1000"/>
              </a:spcAft>
              <a:buClrTx/>
              <a:buSzTx/>
              <a:buFontTx/>
              <a:buNone/>
              <a:tabLst/>
            </a:pPr>
            <a:endParaRPr kumimoji="0" lang="ru-RU" altLang="ru-RU"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38168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 y="0"/>
            <a:ext cx="9134631" cy="6858000"/>
          </a:xfrm>
          <a:prstGeom prst="rect">
            <a:avLst/>
          </a:prstGeom>
        </p:spPr>
      </p:pic>
      <p:pic>
        <p:nvPicPr>
          <p:cNvPr id="34818" name="Рисунок 1" descr="IMG-20180215-WA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54770"/>
            <a:ext cx="3209450" cy="5206478"/>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
          <p:cNvSpPr txBox="1">
            <a:spLocks noChangeArrowheads="1"/>
          </p:cNvSpPr>
          <p:nvPr/>
        </p:nvSpPr>
        <p:spPr bwMode="auto">
          <a:xfrm>
            <a:off x="3707905" y="457200"/>
            <a:ext cx="5112568"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Калашников Иван Ильич 1924-2011.</a:t>
            </a: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 мамы – нас было четверо детей, - вспоминал  Иван Ильич. И только трое вернулись домой в станицу Баклановку.</a:t>
            </a:r>
            <a:endParaRPr kumimoji="0" lang="ru-RU" altLang="ru-RU" sz="9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 том страшном времени Иван Ильич вспоминал неохотно. Первым на фронт пошел   старший брат Жора.  В 1942 году  он считался пропавшим без вести. Следующим забрали его, в ряды Советской армии во Владимирскую область.  Там несмышлеными подростками  помогали механикам обслуживать самолеты, вернувшиеся с поля боя. В 1942 году отправили  эшелоном, идущим в Саратовскую область на фронт, где шли ожесточенные бои. </a:t>
            </a:r>
            <a:endParaRPr kumimoji="0" lang="ru-RU" altLang="ru-RU" sz="9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ускоренном  режиме прошли курс молодого бойца, выдали винтовку, боеприпасы.      « Там,  я с  товарищами  из моего отряда получили  свое первое боевое задание – уничтожить скопление живой силы и техники противника в районе  Саратова. Просидели  целый день в окопе, так как двигаться днем было нельзя, чтобы немецкая авиация не начала бомбить. Наш отряд начал  наступление ночью. Гранатами  мы взорвали технику, а немцев перебили.  Задание было выполнено, но в душе остался ужас подобный помешательству. Так закончился первый день  войны, моё первое познание войны с близкого расстояния. Что-то из увиденного ожидал увидеть, но что-то не мог и предположить. Давно кончилась война, а подробности первого боя засели в памяти до каждой мелочи. Да и каждая острая ситуация на передовой оставляла зарубки в памяти и на теле…»</a:t>
            </a:r>
            <a:endParaRPr kumimoji="0" lang="ru-RU" altLang="ru-RU" sz="9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Практически все жители Саратова, Балашова, Энгельса и других городов, расположенных в территориальной близости от областного центра, держали противовоздушную оборону: боролись с пожарами, дежурили на постах, состояли в группах самозащиты, участковых командах и службах МПВО. Саратовское небо защищали зенитные и прожекторные части, подразделения наблюдения и оповещения, дивизионного ПВО, полки 144-й истребительной авиационной дивизии. В результате огня нашей зенитной артиллерии и действий истребительной авиации над Саратовом было сбито 16 самолетов противника.  </a:t>
            </a:r>
            <a:endParaRPr kumimoji="0" lang="ru-RU" altLang="ru-RU" sz="9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Ученик 1г класса   </a:t>
            </a:r>
            <a:r>
              <a:rPr kumimoji="0" lang="ru-RU" altLang="ru-RU" sz="11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Койчуев</a:t>
            </a:r>
            <a:r>
              <a:rPr kumimoji="0" lang="ru-RU" altLang="ru-RU" sz="11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Артур</a:t>
            </a:r>
            <a:endParaRPr kumimoji="0" lang="ru-RU" altLang="ru-RU" sz="9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443480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 y="0"/>
            <a:ext cx="9134631" cy="6858000"/>
          </a:xfrm>
          <a:prstGeom prst="rect">
            <a:avLst/>
          </a:prstGeom>
        </p:spPr>
      </p:pic>
      <p:pic>
        <p:nvPicPr>
          <p:cNvPr id="3" name="Рисунок 2" descr="C:\Users\User\Downloads\1.jpg"/>
          <p:cNvPicPr/>
          <p:nvPr/>
        </p:nvPicPr>
        <p:blipFill>
          <a:blip r:embed="rId3" cstate="print"/>
          <a:srcRect/>
          <a:stretch>
            <a:fillRect/>
          </a:stretch>
        </p:blipFill>
        <p:spPr bwMode="auto">
          <a:xfrm>
            <a:off x="323528" y="173762"/>
            <a:ext cx="2967990" cy="41071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3375450" y="250506"/>
            <a:ext cx="5616624"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ea typeface="Calibri" pitchFamily="34" charset="0"/>
              </a:rPr>
              <a:t> </a:t>
            </a:r>
            <a:r>
              <a:rPr kumimoji="0" lang="ru-RU" altLang="ru-RU" sz="1400" b="1" i="0" u="none" strike="noStrike" cap="none" normalizeH="0" baseline="0" dirty="0" err="1" smtClean="0">
                <a:ln>
                  <a:noFill/>
                </a:ln>
                <a:solidFill>
                  <a:schemeClr val="tx1"/>
                </a:solidFill>
                <a:effectLst/>
                <a:ea typeface="Calibri" pitchFamily="34" charset="0"/>
              </a:rPr>
              <a:t>Смаккуев</a:t>
            </a:r>
            <a:r>
              <a:rPr kumimoji="0" lang="ru-RU" altLang="ru-RU" sz="1400" b="1" i="0" u="none" strike="noStrike" cap="none" normalizeH="0" baseline="0" dirty="0" smtClean="0">
                <a:ln>
                  <a:noFill/>
                </a:ln>
                <a:solidFill>
                  <a:schemeClr val="tx1"/>
                </a:solidFill>
                <a:effectLst/>
                <a:ea typeface="Calibri" pitchFamily="34" charset="0"/>
              </a:rPr>
              <a:t> </a:t>
            </a:r>
            <a:r>
              <a:rPr kumimoji="0" lang="ru-RU" altLang="ru-RU" sz="1400" b="1" i="0" u="none" strike="noStrike" cap="none" normalizeH="0" baseline="0" dirty="0" err="1" smtClean="0">
                <a:ln>
                  <a:noFill/>
                </a:ln>
                <a:solidFill>
                  <a:schemeClr val="tx1"/>
                </a:solidFill>
                <a:effectLst/>
                <a:ea typeface="Calibri" pitchFamily="34" charset="0"/>
              </a:rPr>
              <a:t>Джамал</a:t>
            </a:r>
            <a:r>
              <a:rPr kumimoji="0" lang="ru-RU" altLang="ru-RU" sz="1400" b="1" i="0" u="none" strike="noStrike" cap="none" normalizeH="0" baseline="0" dirty="0" smtClean="0">
                <a:ln>
                  <a:noFill/>
                </a:ln>
                <a:solidFill>
                  <a:schemeClr val="tx1"/>
                </a:solidFill>
                <a:effectLst/>
                <a:ea typeface="Calibri" pitchFamily="34" charset="0"/>
              </a:rPr>
              <a:t> </a:t>
            </a:r>
            <a:r>
              <a:rPr kumimoji="0" lang="ru-RU" altLang="ru-RU" sz="1400" b="1" i="0" u="none" strike="noStrike" cap="none" normalizeH="0" baseline="0" dirty="0" err="1" smtClean="0">
                <a:ln>
                  <a:noFill/>
                </a:ln>
                <a:solidFill>
                  <a:schemeClr val="tx1"/>
                </a:solidFill>
                <a:effectLst/>
                <a:ea typeface="Calibri" pitchFamily="34" charset="0"/>
              </a:rPr>
              <a:t>Хыйсаевич</a:t>
            </a:r>
            <a:endParaRPr kumimoji="0" lang="ru-RU" altLang="ru-RU" sz="1400" b="0" i="0" u="none" strike="noStrike" cap="none" normalizeH="0" baseline="0" dirty="0" smtClean="0">
              <a:ln>
                <a:noFill/>
              </a:ln>
              <a:solidFill>
                <a:schemeClr val="tx1"/>
              </a:solidFill>
              <a:effectLst/>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ea typeface="Calibri" pitchFamily="34" charset="0"/>
              </a:rPr>
              <a:t>Двадцать девять лет прошло с тех пор, как закончилась война в Афганистане. Еще совсем юношей мой дядя </a:t>
            </a:r>
            <a:r>
              <a:rPr kumimoji="0" lang="ru-RU" altLang="ru-RU" sz="1400" b="0" i="0" u="none" strike="noStrike" cap="none" normalizeH="0" baseline="0" dirty="0" err="1" smtClean="0">
                <a:ln>
                  <a:noFill/>
                </a:ln>
                <a:solidFill>
                  <a:schemeClr val="tx1"/>
                </a:solidFill>
                <a:effectLst/>
                <a:ea typeface="Calibri" pitchFamily="34" charset="0"/>
              </a:rPr>
              <a:t>Смаккуев</a:t>
            </a:r>
            <a:r>
              <a:rPr kumimoji="0" lang="ru-RU" altLang="ru-RU" sz="1400" b="0" i="0" u="none" strike="noStrike" cap="none" normalizeH="0" baseline="0" dirty="0" smtClean="0">
                <a:ln>
                  <a:noFill/>
                </a:ln>
                <a:solidFill>
                  <a:schemeClr val="tx1"/>
                </a:solidFill>
                <a:effectLst/>
                <a:ea typeface="Calibri" pitchFamily="34" charset="0"/>
              </a:rPr>
              <a:t> </a:t>
            </a:r>
            <a:r>
              <a:rPr kumimoji="0" lang="ru-RU" altLang="ru-RU" sz="1400" b="0" i="0" u="none" strike="noStrike" cap="none" normalizeH="0" baseline="0" dirty="0" err="1" smtClean="0">
                <a:ln>
                  <a:noFill/>
                </a:ln>
                <a:solidFill>
                  <a:schemeClr val="tx1"/>
                </a:solidFill>
                <a:effectLst/>
                <a:ea typeface="Calibri" pitchFamily="34" charset="0"/>
              </a:rPr>
              <a:t>Джамал</a:t>
            </a:r>
            <a:r>
              <a:rPr kumimoji="0" lang="ru-RU" altLang="ru-RU" sz="1400" b="0" i="0" u="none" strike="noStrike" cap="none" normalizeH="0" baseline="0" dirty="0" smtClean="0">
                <a:ln>
                  <a:noFill/>
                </a:ln>
                <a:solidFill>
                  <a:schemeClr val="tx1"/>
                </a:solidFill>
                <a:effectLst/>
                <a:ea typeface="Calibri" pitchFamily="34" charset="0"/>
              </a:rPr>
              <a:t> </a:t>
            </a:r>
            <a:r>
              <a:rPr kumimoji="0" lang="ru-RU" altLang="ru-RU" sz="1400" b="0" i="0" u="none" strike="noStrike" cap="none" normalizeH="0" baseline="0" dirty="0" err="1" smtClean="0">
                <a:ln>
                  <a:noFill/>
                </a:ln>
                <a:solidFill>
                  <a:schemeClr val="tx1"/>
                </a:solidFill>
                <a:effectLst/>
                <a:ea typeface="Calibri" pitchFamily="34" charset="0"/>
              </a:rPr>
              <a:t>Хыйсаевич</a:t>
            </a:r>
            <a:r>
              <a:rPr kumimoji="0" lang="ru-RU" altLang="ru-RU" sz="1400" b="0" i="0" u="none" strike="noStrike" cap="none" normalizeH="0" baseline="0" dirty="0" smtClean="0">
                <a:ln>
                  <a:noFill/>
                </a:ln>
                <a:solidFill>
                  <a:schemeClr val="tx1"/>
                </a:solidFill>
                <a:effectLst/>
                <a:ea typeface="Calibri" pitchFamily="34" charset="0"/>
              </a:rPr>
              <a:t> ушел в армию отдавать свой гражданский долг Родине. Но с места прибытия его отправили на войну в Афганистан. Дядя проходил службу в городе Баграми. Там был большой аэропорт , на который доставлялись продукты, боеприпасы для солдат. За войну мой дядя побывал во многих местах. Он был в </a:t>
            </a:r>
            <a:r>
              <a:rPr kumimoji="0" lang="ru-RU" altLang="ru-RU" sz="1400" b="0" i="0" u="none" strike="noStrike" cap="none" normalizeH="0" baseline="0" dirty="0" err="1" smtClean="0">
                <a:ln>
                  <a:noFill/>
                </a:ln>
                <a:solidFill>
                  <a:schemeClr val="tx1"/>
                </a:solidFill>
                <a:effectLst/>
                <a:ea typeface="Calibri" pitchFamily="34" charset="0"/>
              </a:rPr>
              <a:t>Джелолобаде</a:t>
            </a:r>
            <a:r>
              <a:rPr kumimoji="0" lang="ru-RU" altLang="ru-RU" sz="1400" b="0" i="0" u="none" strike="noStrike" cap="none" normalizeH="0" baseline="0" dirty="0" smtClean="0">
                <a:ln>
                  <a:noFill/>
                </a:ln>
                <a:solidFill>
                  <a:schemeClr val="tx1"/>
                </a:solidFill>
                <a:effectLst/>
                <a:ea typeface="Calibri" pitchFamily="34" charset="0"/>
              </a:rPr>
              <a:t> на границе Пакистана ,в Кабуле… он ездил по дорогам от </a:t>
            </a:r>
            <a:r>
              <a:rPr kumimoji="0" lang="ru-RU" altLang="ru-RU" sz="1400" b="0" i="0" u="none" strike="noStrike" cap="none" normalizeH="0" baseline="0" dirty="0" err="1" smtClean="0">
                <a:ln>
                  <a:noFill/>
                </a:ln>
                <a:solidFill>
                  <a:schemeClr val="tx1"/>
                </a:solidFill>
                <a:effectLst/>
                <a:ea typeface="Calibri" pitchFamily="34" charset="0"/>
              </a:rPr>
              <a:t>Баграма</a:t>
            </a:r>
            <a:r>
              <a:rPr kumimoji="0" lang="ru-RU" altLang="ru-RU" sz="1400" b="0" i="0" u="none" strike="noStrike" cap="none" normalizeH="0" baseline="0" dirty="0" smtClean="0">
                <a:ln>
                  <a:noFill/>
                </a:ln>
                <a:solidFill>
                  <a:schemeClr val="tx1"/>
                </a:solidFill>
                <a:effectLst/>
                <a:ea typeface="Calibri" pitchFamily="34" charset="0"/>
              </a:rPr>
              <a:t> до </a:t>
            </a:r>
            <a:r>
              <a:rPr kumimoji="0" lang="ru-RU" altLang="ru-RU" sz="1400" b="0" i="0" u="none" strike="noStrike" cap="none" normalizeH="0" baseline="0" dirty="0" err="1" smtClean="0">
                <a:ln>
                  <a:noFill/>
                </a:ln>
                <a:solidFill>
                  <a:schemeClr val="tx1"/>
                </a:solidFill>
                <a:effectLst/>
                <a:ea typeface="Calibri" pitchFamily="34" charset="0"/>
              </a:rPr>
              <a:t>Кайратона</a:t>
            </a:r>
            <a:r>
              <a:rPr kumimoji="0" lang="ru-RU" altLang="ru-RU" sz="1400" b="0" i="0" u="none" strike="noStrike" cap="none" normalizeH="0" baseline="0" dirty="0" smtClean="0">
                <a:ln>
                  <a:noFill/>
                </a:ln>
                <a:solidFill>
                  <a:schemeClr val="tx1"/>
                </a:solidFill>
                <a:effectLst/>
                <a:ea typeface="Calibri" pitchFamily="34" charset="0"/>
              </a:rPr>
              <a:t> (граница России и Афганистана).</a:t>
            </a:r>
            <a:endParaRPr kumimoji="0" lang="ru-RU" altLang="ru-RU" sz="1400" b="0" i="0" u="none" strike="noStrike" cap="none" normalizeH="0" baseline="0" dirty="0" smtClean="0">
              <a:ln>
                <a:noFill/>
              </a:ln>
              <a:solidFill>
                <a:schemeClr val="tx1"/>
              </a:solidFill>
              <a:effectLst/>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ea typeface="Calibri" pitchFamily="34" charset="0"/>
              </a:rPr>
              <a:t>Я был во многих горячих точках , была очень суровая война. Выстрелы, крики раненых, рев бронетехники…. Мой дядя не любит говорить о войне потому , что на той войне он потерял много своих сослуживцев , таких же как он юных парней , но еще потерял своего друга , когда мы попали в Афганистан мы не были даже знакомы , но волею судьбы мы боролись против врага вместе , над нами проносились пули , взрывались бомбы , мы каждый день были на волоске от смерти . </a:t>
            </a:r>
            <a:endParaRPr kumimoji="0" lang="ru-RU" altLang="ru-RU" sz="1400" b="0" i="0" u="none" strike="noStrike" cap="none" normalizeH="0" baseline="0" dirty="0" smtClean="0">
              <a:ln>
                <a:noFill/>
              </a:ln>
              <a:solidFill>
                <a:schemeClr val="tx1"/>
              </a:solidFill>
              <a:effectLst/>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ea typeface="Calibri" pitchFamily="34" charset="0"/>
              </a:rPr>
              <a:t>В один из дней мой друг был ранен в плечо. Ему было тяжело поднимать автомат , я оборонял нас обоих , шла упорная долгая стрельба , бомбы , снаряды взрывались один за другим …наступил туман , вокруг шум , крики , рев бронетехники… мои глаза застланы туманом в один миг я ничего не видел и не слышал...только гул …не помню сколько времени я был без сознания…пришел в себя в окопе , мои товарищи напоили меня водой…я спросил за моего друга…но к мне сказали , что его больше нет…</a:t>
            </a:r>
            <a:endParaRPr kumimoji="0" lang="ru-RU" altLang="ru-RU" sz="1400" b="0" i="0" u="none" strike="noStrike" cap="none" normalizeH="0" baseline="0" dirty="0" smtClean="0">
              <a:ln>
                <a:noFill/>
              </a:ln>
              <a:solidFill>
                <a:schemeClr val="tx1"/>
              </a:solidFill>
              <a:effectLst/>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altLang="ru-RU"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28209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9" y="0"/>
            <a:ext cx="9134631" cy="6858000"/>
          </a:xfrm>
          <a:prstGeom prst="rect">
            <a:avLst/>
          </a:prstGeom>
        </p:spPr>
      </p:pic>
      <p:pic>
        <p:nvPicPr>
          <p:cNvPr id="7" name="Рисунок 6" descr="IMG-20180216-WA0098"/>
          <p:cNvPicPr/>
          <p:nvPr/>
        </p:nvPicPr>
        <p:blipFill>
          <a:blip r:embed="rId3"/>
          <a:srcRect/>
          <a:stretch>
            <a:fillRect/>
          </a:stretch>
        </p:blipFill>
        <p:spPr bwMode="auto">
          <a:xfrm>
            <a:off x="323528" y="404804"/>
            <a:ext cx="2880320" cy="43558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8"/>
          <p:cNvSpPr>
            <a:spLocks noChangeArrowheads="1"/>
          </p:cNvSpPr>
          <p:nvPr/>
        </p:nvSpPr>
        <p:spPr bwMode="auto">
          <a:xfrm>
            <a:off x="3491880" y="404805"/>
            <a:ext cx="5652120" cy="583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Байрамуков</a:t>
            </a:r>
            <a:r>
              <a:rPr kumimoji="0" lang="ru-RU" alt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Тимирлан</a:t>
            </a:r>
            <a:r>
              <a:rPr kumimoji="0" lang="ru-RU" alt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Хасанович</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i="0" u="none" strike="noStrike" cap="none" normalizeH="0" baseline="0" dirty="0" smtClean="0">
                <a:ln>
                  <a:noFill/>
                </a:ln>
                <a:solidFill>
                  <a:srgbClr val="3C3C3C"/>
                </a:solidFill>
                <a:effectLst/>
                <a:latin typeface="Calibri" pitchFamily="34" charset="0"/>
                <a:ea typeface="Calibri" pitchFamily="34" charset="0"/>
                <a:cs typeface="Times New Roman" pitchFamily="18" charset="0"/>
              </a:rPr>
              <a:t>В жизни каждого мужчины есть переломный момент, когда человек должен ответить самому себе – готов ли он служить в армии? На 360 дней забыть о собственных приоритетах и посвятить это время изучению военного дела. Отдать долг родине, как говорят. </a:t>
            </a:r>
            <a:endParaRPr kumimoji="0" lang="ru-RU" altLang="ru-RU"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i="0" u="none" strike="noStrike" cap="none" normalizeH="0" baseline="0" dirty="0" smtClean="0">
                <a:ln>
                  <a:noFill/>
                </a:ln>
                <a:solidFill>
                  <a:srgbClr val="3C3C3C"/>
                </a:solidFill>
                <a:effectLst/>
                <a:latin typeface="Calibri" pitchFamily="34" charset="0"/>
                <a:ea typeface="Calibri" pitchFamily="34" charset="0"/>
                <a:cs typeface="Times New Roman" pitchFamily="18" charset="0"/>
              </a:rPr>
              <a:t>Мой брат , </a:t>
            </a:r>
            <a:r>
              <a:rPr kumimoji="0" lang="ru-RU" altLang="ru-RU" sz="1400" i="0" u="none" strike="noStrike" cap="none" normalizeH="0" baseline="0" dirty="0" err="1" smtClean="0">
                <a:ln>
                  <a:noFill/>
                </a:ln>
                <a:solidFill>
                  <a:srgbClr val="3C3C3C"/>
                </a:solidFill>
                <a:effectLst/>
                <a:latin typeface="Calibri" pitchFamily="34" charset="0"/>
                <a:ea typeface="Calibri" pitchFamily="34" charset="0"/>
                <a:cs typeface="Times New Roman" pitchFamily="18" charset="0"/>
              </a:rPr>
              <a:t>Байрамуков</a:t>
            </a:r>
            <a:r>
              <a:rPr kumimoji="0" lang="ru-RU" altLang="ru-RU" sz="1400" i="0" u="none" strike="noStrike" cap="none" normalizeH="0" baseline="0" dirty="0" smtClean="0">
                <a:ln>
                  <a:noFill/>
                </a:ln>
                <a:solidFill>
                  <a:srgbClr val="3C3C3C"/>
                </a:solidFill>
                <a:effectLst/>
                <a:latin typeface="Calibri" pitchFamily="34" charset="0"/>
                <a:ea typeface="Calibri" pitchFamily="34" charset="0"/>
                <a:cs typeface="Times New Roman" pitchFamily="18" charset="0"/>
              </a:rPr>
              <a:t>  </a:t>
            </a:r>
            <a:r>
              <a:rPr kumimoji="0" lang="ru-RU" altLang="ru-RU" sz="1400" i="0" u="none" strike="noStrike" cap="none" normalizeH="0" baseline="0" dirty="0" err="1" smtClean="0">
                <a:ln>
                  <a:noFill/>
                </a:ln>
                <a:solidFill>
                  <a:srgbClr val="3C3C3C"/>
                </a:solidFill>
                <a:effectLst/>
                <a:latin typeface="Calibri" pitchFamily="34" charset="0"/>
                <a:ea typeface="Calibri" pitchFamily="34" charset="0"/>
                <a:cs typeface="Times New Roman" pitchFamily="18" charset="0"/>
              </a:rPr>
              <a:t>Тимирлан</a:t>
            </a:r>
            <a:r>
              <a:rPr kumimoji="0" lang="ru-RU" altLang="ru-RU" sz="1400" i="0" u="none" strike="noStrike" cap="none" normalizeH="0" baseline="0" dirty="0" smtClean="0">
                <a:ln>
                  <a:noFill/>
                </a:ln>
                <a:solidFill>
                  <a:srgbClr val="3C3C3C"/>
                </a:solidFill>
                <a:effectLst/>
                <a:latin typeface="Calibri" pitchFamily="34" charset="0"/>
                <a:ea typeface="Calibri" pitchFamily="34" charset="0"/>
                <a:cs typeface="Times New Roman" pitchFamily="18" charset="0"/>
              </a:rPr>
              <a:t> </a:t>
            </a:r>
            <a:r>
              <a:rPr kumimoji="0" lang="ru-RU" altLang="ru-RU" sz="1400" i="0" u="none" strike="noStrike" cap="none" normalizeH="0" baseline="0" dirty="0" err="1" smtClean="0">
                <a:ln>
                  <a:noFill/>
                </a:ln>
                <a:solidFill>
                  <a:srgbClr val="3C3C3C"/>
                </a:solidFill>
                <a:effectLst/>
                <a:latin typeface="Calibri" pitchFamily="34" charset="0"/>
                <a:ea typeface="Calibri" pitchFamily="34" charset="0"/>
                <a:cs typeface="Times New Roman" pitchFamily="18" charset="0"/>
              </a:rPr>
              <a:t>Хасанович</a:t>
            </a:r>
            <a:r>
              <a:rPr kumimoji="0" lang="ru-RU" altLang="ru-RU" sz="1400" i="0" u="none" strike="noStrike" cap="none" normalizeH="0" baseline="0" dirty="0" smtClean="0">
                <a:ln>
                  <a:noFill/>
                </a:ln>
                <a:solidFill>
                  <a:srgbClr val="3C3C3C"/>
                </a:solidFill>
                <a:effectLst/>
                <a:latin typeface="Calibri" pitchFamily="34" charset="0"/>
                <a:ea typeface="Calibri" pitchFamily="34" charset="0"/>
                <a:cs typeface="Times New Roman" pitchFamily="18" charset="0"/>
              </a:rPr>
              <a:t> , который после колледжа , принял именно это решение, что он, 360 дней своей молодой жизни, отведёт служению Родине.</a:t>
            </a:r>
            <a:endParaRPr kumimoji="0" lang="ru-RU" altLang="ru-RU"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2017 году, холодным декабрьским днём, по распределению попал в Ленинградскую область, Архангельский военный округ. Противовоздушная оборона. В учебную часть. По словам брата </a:t>
            </a:r>
            <a:r>
              <a:rPr kumimoji="0" lang="ru-RU" altLang="ru-RU" sz="1400" i="0" u="none" strike="noStrike" cap="none" normalizeH="0" baseline="0" dirty="0" smtClean="0">
                <a:ln>
                  <a:noFill/>
                </a:ln>
                <a:solidFill>
                  <a:srgbClr val="3C3C3C"/>
                </a:solidFill>
                <a:effectLst/>
                <a:latin typeface="Calibri" pitchFamily="34" charset="0"/>
                <a:ea typeface="Calibri" pitchFamily="34" charset="0"/>
                <a:cs typeface="Times New Roman" pitchFamily="18" charset="0"/>
              </a:rPr>
              <a:t> изначально, конечно, была адаптация. Нужно было привыкнуть ко всему новому, что меня окружало, что ты уже не дома, ты ближайший  год проведешь в казарме. Изначально было не так уж тяжело, а немного непривычно. И командиры, и рядовые говорят примерно одно: «Если ты нормальный парень, все будет хорошо». А вот маменькиным сынкам здесь сложно. Не только физически, но и психологически. За спинами ребят уже никто не стоит. Уважения здесь приходится добиваться самостоятельно. </a:t>
            </a:r>
            <a:endParaRPr kumimoji="0" lang="ru-RU" altLang="ru-RU"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i="0" u="none" strike="noStrike" cap="none" normalizeH="0" baseline="0" dirty="0" smtClean="0">
                <a:ln>
                  <a:noFill/>
                </a:ln>
                <a:solidFill>
                  <a:srgbClr val="3C3C3C"/>
                </a:solidFill>
                <a:effectLst/>
                <a:latin typeface="Calibri" pitchFamily="34" charset="0"/>
                <a:ea typeface="Calibri" pitchFamily="34" charset="0"/>
                <a:cs typeface="Times New Roman" pitchFamily="18" charset="0"/>
              </a:rPr>
              <a:t>Одно из любимых мест (военные его называют уголком психологической разгрузки) - у большого аквариума. Рыбки заменяют солдатам домашних питомцев. С ними всегда можно поговорить - никогда не перебьют.</a:t>
            </a:r>
            <a:endParaRPr kumimoji="0" lang="ru-RU" altLang="ru-RU"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Солдат всегда должен быть готов встать в строй по тревоге. «Тяжело в ученье — легко в бою», — говорил Александр Васильевич Суворов.</a:t>
            </a:r>
            <a:endParaRPr kumimoji="0" lang="ru-RU" altLang="ru-RU" sz="1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2310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5600" y="6000750"/>
            <a:ext cx="10671175" cy="765175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a:blip r:embed="rId3" cstate="print">
            <a:extLst>
              <a:ext uri="{28A0092B-C50C-407E-A947-70E740481C1C}">
                <a14:useLocalDpi xmlns:a14="http://schemas.microsoft.com/office/drawing/2010/main" val="0"/>
              </a:ext>
            </a:extLst>
          </a:blip>
          <a:srcRect l="6845" r="5509" b="4985"/>
          <a:stretch>
            <a:fillRect/>
          </a:stretch>
        </p:blipFill>
        <p:spPr bwMode="auto">
          <a:xfrm>
            <a:off x="323528" y="774788"/>
            <a:ext cx="3024336" cy="42383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 Box 2"/>
          <p:cNvSpPr txBox="1">
            <a:spLocks noChangeArrowheads="1"/>
          </p:cNvSpPr>
          <p:nvPr/>
        </p:nvSpPr>
        <p:spPr bwMode="auto">
          <a:xfrm>
            <a:off x="3491879" y="228600"/>
            <a:ext cx="5570777"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Я,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Маклакова</a:t>
            </a: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Лиза, ученица 1 «Г» класса хочу рассказать про моего дедушку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Маклакова</a:t>
            </a: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Александра Викторовича, который был призван на военную службу в 1975 году и проходил ее в течение двух лет. Ему пришлось служить в ракетных войсках в городе Тейково Ивановской области. Войсковая часть располагалась в лесу.</a:t>
            </a:r>
            <a:endParaRPr kumimoji="0" lang="ru-RU" alt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В 6.00 часов утра звучала команда дневального «Рота подъем!», после чего каждый военнослужащий подрывался и быстро собирался на утреннюю зарядку. После физических упражнений обязательно был бег на 1 км или 3 км. Затем все дружно шли на завтрак в столовую.</a:t>
            </a:r>
            <a:endParaRPr kumimoji="0" lang="ru-RU" alt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Согласно распорядку дня, после завтрака начиналась специальная подготовка, то есть занятия по занимаемым должностям. Этим занятиям уделялось много времени, потому что надо было изучать теорию, а затем применять свои знания на военной технике.</a:t>
            </a:r>
            <a:endParaRPr kumimoji="0" lang="ru-RU" alt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По окончании занятий шли на обед, который был всегда вкусным и сытным.</a:t>
            </a:r>
            <a:endParaRPr kumimoji="0" lang="ru-RU" alt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После обеда приводили в порядок форму, чистили обувь, наводили порядок в казарме.</a:t>
            </a:r>
            <a:endParaRPr kumimoji="0" lang="ru-RU" alt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В 18.00 часов с песней, строевым шагом шли на ужин.</a:t>
            </a:r>
            <a:endParaRPr kumimoji="0" lang="ru-RU" alt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После ужина, заступающие в наряд военнослужащие, готовились к несению караула, что являлось ответственной и почетной обязанностью. В караул заступали с 20.00 часов и до 8.00 часов утра. А у остальных военнослужащих был отбой в 20.00 часов.</a:t>
            </a:r>
            <a:endParaRPr kumimoji="0" lang="ru-RU" alt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32520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 y="0"/>
            <a:ext cx="9134631" cy="6858000"/>
          </a:xfrm>
          <a:prstGeom prst="rect">
            <a:avLst/>
          </a:prstGeom>
        </p:spPr>
      </p:pic>
      <p:pic>
        <p:nvPicPr>
          <p:cNvPr id="3" name="Рисунок 2" descr="C:\Documents and Settings\лицей1\Local Settings\Temp\Временная папка 2 для 16-02-2018_23-47-38.zip\Эльмиры.jpg"/>
          <p:cNvPicPr/>
          <p:nvPr/>
        </p:nvPicPr>
        <p:blipFill>
          <a:blip r:embed="rId3" cstate="print"/>
          <a:srcRect/>
          <a:stretch>
            <a:fillRect/>
          </a:stretch>
        </p:blipFill>
        <p:spPr bwMode="auto">
          <a:xfrm>
            <a:off x="323528" y="620688"/>
            <a:ext cx="3168352" cy="432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3635896" y="332657"/>
            <a:ext cx="5510336" cy="604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Мой папа, </a:t>
            </a:r>
            <a:r>
              <a:rPr kumimoji="0" lang="ru-RU" altLang="ru-RU"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Чомаев</a:t>
            </a:r>
            <a:r>
              <a:rPr kumimoji="0" lang="ru-RU" altLang="ru-RU"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Эльмурат</a:t>
            </a:r>
            <a:r>
              <a:rPr kumimoji="0" lang="ru-RU" altLang="ru-RU"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Хусеевич</a:t>
            </a:r>
            <a:r>
              <a:rPr kumimoji="0" lang="ru-RU" altLang="ru-RU"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родился 13июня 1983года. После окончания Карачаево-Черкесского Государственного Университета его призвали в ряды воинской службы.  Он проходил военную службу в элитном 810 Отдельном полку Морской Пехоты ЧФРФ в </a:t>
            </a:r>
            <a:r>
              <a:rPr kumimoji="0" lang="ru-RU" altLang="ru-RU"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г.Севастополь</a:t>
            </a:r>
            <a:r>
              <a:rPr kumimoji="0" lang="ru-RU" altLang="ru-RU"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(2006-2007гг.).К сожалению сведенья о папиной службе не подлежат разглашению и он очень мало об этом говорит. Но он всегда с удовольствием рассказывает о своих  сослуживцах, которые в нелегкие дни военной службы не раз показывали пример мудрости, стойкости, храбрости. Ребята помогали друг другу в трудную минуту , всегда подставляли сильное мужское плечо. Папа очень уважает своих товарищей и всегда говорит о них с особой теплотой. У моего отца  есть  2 похвальные грамоты: 2место по рукопашному бою в соревнованиях части и 1место по армрестлингу в соревнованиях части. Мой отец  сильный и решительный человек, истинный патриот своей страны! Папа-мой герой, я очень им горжусь!</a:t>
            </a:r>
            <a:endParaRPr kumimoji="0" lang="ru-RU" altLang="ru-RU"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73135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0"/>
            <a:ext cx="10672763" cy="7653338"/>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C:\Documents and Settings\лицей №1\Local Settings\Temp\Временная папка 2 для 17-02-2018_07-03-09.zip\IMG.jpg"/>
          <p:cNvPicPr/>
          <p:nvPr/>
        </p:nvPicPr>
        <p:blipFill>
          <a:blip r:embed="rId3" cstate="print"/>
          <a:srcRect/>
          <a:stretch>
            <a:fillRect/>
          </a:stretch>
        </p:blipFill>
        <p:spPr bwMode="auto">
          <a:xfrm>
            <a:off x="-108520" y="361864"/>
            <a:ext cx="4176464" cy="60194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rot="10800000" flipV="1">
            <a:off x="4177030" y="357468"/>
            <a:ext cx="496697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fontAlgn="base">
              <a:spcBef>
                <a:spcPct val="0"/>
              </a:spcBef>
              <a:spcAft>
                <a:spcPct val="0"/>
              </a:spcAft>
              <a:tabLst>
                <a:tab pos="2970213" algn="l"/>
              </a:tabLst>
              <a:defRPr>
                <a:solidFill>
                  <a:schemeClr val="tx1"/>
                </a:solidFill>
                <a:latin typeface="Arial" pitchFamily="34" charset="0"/>
                <a:cs typeface="Arial" pitchFamily="34" charset="0"/>
              </a:defRPr>
            </a:lvl1pPr>
            <a:lvl2pPr fontAlgn="base">
              <a:spcBef>
                <a:spcPct val="0"/>
              </a:spcBef>
              <a:spcAft>
                <a:spcPct val="0"/>
              </a:spcAft>
              <a:tabLst>
                <a:tab pos="2970213" algn="l"/>
              </a:tabLst>
              <a:defRPr>
                <a:solidFill>
                  <a:schemeClr val="tx1"/>
                </a:solidFill>
                <a:latin typeface="Arial" pitchFamily="34" charset="0"/>
                <a:cs typeface="Arial" pitchFamily="34" charset="0"/>
              </a:defRPr>
            </a:lvl2pPr>
            <a:lvl3pPr fontAlgn="base">
              <a:spcBef>
                <a:spcPct val="0"/>
              </a:spcBef>
              <a:spcAft>
                <a:spcPct val="0"/>
              </a:spcAft>
              <a:tabLst>
                <a:tab pos="2970213" algn="l"/>
              </a:tabLst>
              <a:defRPr>
                <a:solidFill>
                  <a:schemeClr val="tx1"/>
                </a:solidFill>
                <a:latin typeface="Arial" pitchFamily="34" charset="0"/>
                <a:cs typeface="Arial" pitchFamily="34" charset="0"/>
              </a:defRPr>
            </a:lvl3pPr>
            <a:lvl4pPr fontAlgn="base">
              <a:spcBef>
                <a:spcPct val="0"/>
              </a:spcBef>
              <a:spcAft>
                <a:spcPct val="0"/>
              </a:spcAft>
              <a:tabLst>
                <a:tab pos="2970213" algn="l"/>
              </a:tabLst>
              <a:defRPr>
                <a:solidFill>
                  <a:schemeClr val="tx1"/>
                </a:solidFill>
                <a:latin typeface="Arial" pitchFamily="34" charset="0"/>
                <a:cs typeface="Arial" pitchFamily="34" charset="0"/>
              </a:defRPr>
            </a:lvl4pPr>
            <a:lvl5pPr fontAlgn="base">
              <a:spcBef>
                <a:spcPct val="0"/>
              </a:spcBef>
              <a:spcAft>
                <a:spcPct val="0"/>
              </a:spcAft>
              <a:tabLst>
                <a:tab pos="2970213" algn="l"/>
              </a:tabLst>
              <a:defRPr>
                <a:solidFill>
                  <a:schemeClr val="tx1"/>
                </a:solidFill>
                <a:latin typeface="Arial" pitchFamily="34" charset="0"/>
                <a:cs typeface="Arial" pitchFamily="34" charset="0"/>
              </a:defRPr>
            </a:lvl5pPr>
            <a:lvl6pPr fontAlgn="base">
              <a:spcBef>
                <a:spcPct val="0"/>
              </a:spcBef>
              <a:spcAft>
                <a:spcPct val="0"/>
              </a:spcAft>
              <a:tabLst>
                <a:tab pos="2970213" algn="l"/>
              </a:tabLst>
              <a:defRPr>
                <a:solidFill>
                  <a:schemeClr val="tx1"/>
                </a:solidFill>
                <a:latin typeface="Arial" pitchFamily="34" charset="0"/>
                <a:cs typeface="Arial" pitchFamily="34" charset="0"/>
              </a:defRPr>
            </a:lvl6pPr>
            <a:lvl7pPr fontAlgn="base">
              <a:spcBef>
                <a:spcPct val="0"/>
              </a:spcBef>
              <a:spcAft>
                <a:spcPct val="0"/>
              </a:spcAft>
              <a:tabLst>
                <a:tab pos="2970213" algn="l"/>
              </a:tabLst>
              <a:defRPr>
                <a:solidFill>
                  <a:schemeClr val="tx1"/>
                </a:solidFill>
                <a:latin typeface="Arial" pitchFamily="34" charset="0"/>
                <a:cs typeface="Arial" pitchFamily="34" charset="0"/>
              </a:defRPr>
            </a:lvl7pPr>
            <a:lvl8pPr fontAlgn="base">
              <a:spcBef>
                <a:spcPct val="0"/>
              </a:spcBef>
              <a:spcAft>
                <a:spcPct val="0"/>
              </a:spcAft>
              <a:tabLst>
                <a:tab pos="2970213" algn="l"/>
              </a:tabLst>
              <a:defRPr>
                <a:solidFill>
                  <a:schemeClr val="tx1"/>
                </a:solidFill>
                <a:latin typeface="Arial" pitchFamily="34" charset="0"/>
                <a:cs typeface="Arial" pitchFamily="34" charset="0"/>
              </a:defRPr>
            </a:lvl8pPr>
            <a:lvl9pPr fontAlgn="base">
              <a:spcBef>
                <a:spcPct val="0"/>
              </a:spcBef>
              <a:spcAft>
                <a:spcPct val="0"/>
              </a:spcAft>
              <a:tabLst>
                <a:tab pos="2970213" algn="l"/>
              </a:tabLst>
              <a:defRPr>
                <a:solidFill>
                  <a:schemeClr val="tx1"/>
                </a:solidFill>
                <a:latin typeface="Arial" pitchFamily="34" charset="0"/>
                <a:cs typeface="Arial" pitchFamily="34" charset="0"/>
              </a:defRPr>
            </a:lvl9pPr>
          </a:lstStyle>
          <a:p>
            <a:pPr marL="0" marR="0" lvl="0" indent="90488" algn="l" defTabSz="914400" rtl="0" eaLnBrk="1" fontAlgn="base" latinLnBrk="0" hangingPunct="1">
              <a:lnSpc>
                <a:spcPct val="100000"/>
              </a:lnSpc>
              <a:spcBef>
                <a:spcPct val="0"/>
              </a:spcBef>
              <a:spcAft>
                <a:spcPct val="0"/>
              </a:spcAft>
              <a:buClrTx/>
              <a:buSzTx/>
              <a:buFontTx/>
              <a:buNone/>
              <a:tabLst>
                <a:tab pos="2970213" algn="l"/>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Бердиев Исмаил Леонтьевич</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2970213" algn="l"/>
              </a:tabLst>
            </a:pPr>
            <a:r>
              <a:rPr kumimoji="0" lang="ru-RU"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Подполковник Национальной Гвардии Российской Федерации.</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2970213" algn="l"/>
              </a:tabLst>
            </a:pPr>
            <a:r>
              <a:rPr kumimoji="0" lang="ru-RU"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 хочу рассказать о своем брате, который сейчас занимает должность руководителя лицензионно разрешительной службы города Черкесска. В 2000году окончил Усть-Джегутинскую среднюю школу №1 с золотой медалью, в том же году поступил в академию МВД Краснодарского Края, с отличием окончил в 2005 году. Поступил на службу в МВД Карачаево-Черкесской Республики где проявил себя как квалифицированный сотрудник. Он так же был неоднократно представлен к государственным и республиканским наградам. Мой брат в течении 13 лет исполняет свой служебный долг, достойно несёт звание подполковника и с честью выполняет возложенные на него обязанности. </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2970213" algn="l"/>
              </a:tabLst>
            </a:pPr>
            <a:r>
              <a:rPr kumimoji="0" lang="ru-RU"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Исмаил самый честный и преданный своей работе человек. Мой брат так же преданный друг и настоящий военный товарищ, с таким как Исмаил можно смело идти в разведку, он не подведёт. Он пример для подражания не только для своих сотрудников но и для своих троих сыновей, которые в будущем я уверенна станут достойными защитниками отечества.</a:t>
            </a:r>
            <a:endParaRPr kumimoji="0" lang="ru-RU" altLang="ru-RU"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28834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57" y="-19050"/>
            <a:ext cx="9481042" cy="687705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D:\Documents\Pictures\2018-02-15\003.jpg"/>
          <p:cNvPicPr/>
          <p:nvPr/>
        </p:nvPicPr>
        <p:blipFill>
          <a:blip r:embed="rId3"/>
          <a:srcRect/>
          <a:stretch>
            <a:fillRect/>
          </a:stretch>
        </p:blipFill>
        <p:spPr bwMode="auto">
          <a:xfrm>
            <a:off x="251520" y="582930"/>
            <a:ext cx="3630235" cy="57983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rot="10800000" flipV="1">
            <a:off x="4257650" y="579924"/>
            <a:ext cx="4986884"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fontAlgn="base">
              <a:spcBef>
                <a:spcPct val="0"/>
              </a:spcBef>
              <a:spcAft>
                <a:spcPct val="0"/>
              </a:spcAft>
              <a:tabLst>
                <a:tab pos="180975" algn="l"/>
              </a:tabLst>
              <a:defRPr>
                <a:solidFill>
                  <a:schemeClr val="tx1"/>
                </a:solidFill>
                <a:latin typeface="Arial" pitchFamily="34" charset="0"/>
                <a:cs typeface="Arial" pitchFamily="34" charset="0"/>
              </a:defRPr>
            </a:lvl1pPr>
            <a:lvl2pPr fontAlgn="base">
              <a:spcBef>
                <a:spcPct val="0"/>
              </a:spcBef>
              <a:spcAft>
                <a:spcPct val="0"/>
              </a:spcAft>
              <a:tabLst>
                <a:tab pos="180975" algn="l"/>
              </a:tabLst>
              <a:defRPr>
                <a:solidFill>
                  <a:schemeClr val="tx1"/>
                </a:solidFill>
                <a:latin typeface="Arial" pitchFamily="34" charset="0"/>
                <a:cs typeface="Arial" pitchFamily="34" charset="0"/>
              </a:defRPr>
            </a:lvl2pPr>
            <a:lvl3pPr fontAlgn="base">
              <a:spcBef>
                <a:spcPct val="0"/>
              </a:spcBef>
              <a:spcAft>
                <a:spcPct val="0"/>
              </a:spcAft>
              <a:tabLst>
                <a:tab pos="180975" algn="l"/>
              </a:tabLst>
              <a:defRPr>
                <a:solidFill>
                  <a:schemeClr val="tx1"/>
                </a:solidFill>
                <a:latin typeface="Arial" pitchFamily="34" charset="0"/>
                <a:cs typeface="Arial" pitchFamily="34" charset="0"/>
              </a:defRPr>
            </a:lvl3pPr>
            <a:lvl4pPr fontAlgn="base">
              <a:spcBef>
                <a:spcPct val="0"/>
              </a:spcBef>
              <a:spcAft>
                <a:spcPct val="0"/>
              </a:spcAft>
              <a:tabLst>
                <a:tab pos="180975" algn="l"/>
              </a:tabLst>
              <a:defRPr>
                <a:solidFill>
                  <a:schemeClr val="tx1"/>
                </a:solidFill>
                <a:latin typeface="Arial" pitchFamily="34" charset="0"/>
                <a:cs typeface="Arial" pitchFamily="34" charset="0"/>
              </a:defRPr>
            </a:lvl4pPr>
            <a:lvl5pPr fontAlgn="base">
              <a:spcBef>
                <a:spcPct val="0"/>
              </a:spcBef>
              <a:spcAft>
                <a:spcPct val="0"/>
              </a:spcAft>
              <a:tabLst>
                <a:tab pos="180975" algn="l"/>
              </a:tabLst>
              <a:defRPr>
                <a:solidFill>
                  <a:schemeClr val="tx1"/>
                </a:solidFill>
                <a:latin typeface="Arial" pitchFamily="34" charset="0"/>
                <a:cs typeface="Arial" pitchFamily="34" charset="0"/>
              </a:defRPr>
            </a:lvl5pPr>
            <a:lvl6pPr fontAlgn="base">
              <a:spcBef>
                <a:spcPct val="0"/>
              </a:spcBef>
              <a:spcAft>
                <a:spcPct val="0"/>
              </a:spcAft>
              <a:tabLst>
                <a:tab pos="180975" algn="l"/>
              </a:tabLst>
              <a:defRPr>
                <a:solidFill>
                  <a:schemeClr val="tx1"/>
                </a:solidFill>
                <a:latin typeface="Arial" pitchFamily="34" charset="0"/>
                <a:cs typeface="Arial" pitchFamily="34" charset="0"/>
              </a:defRPr>
            </a:lvl6pPr>
            <a:lvl7pPr fontAlgn="base">
              <a:spcBef>
                <a:spcPct val="0"/>
              </a:spcBef>
              <a:spcAft>
                <a:spcPct val="0"/>
              </a:spcAft>
              <a:tabLst>
                <a:tab pos="180975" algn="l"/>
              </a:tabLst>
              <a:defRPr>
                <a:solidFill>
                  <a:schemeClr val="tx1"/>
                </a:solidFill>
                <a:latin typeface="Arial" pitchFamily="34" charset="0"/>
                <a:cs typeface="Arial" pitchFamily="34" charset="0"/>
              </a:defRPr>
            </a:lvl7pPr>
            <a:lvl8pPr fontAlgn="base">
              <a:spcBef>
                <a:spcPct val="0"/>
              </a:spcBef>
              <a:spcAft>
                <a:spcPct val="0"/>
              </a:spcAft>
              <a:tabLst>
                <a:tab pos="180975" algn="l"/>
              </a:tabLst>
              <a:defRPr>
                <a:solidFill>
                  <a:schemeClr val="tx1"/>
                </a:solidFill>
                <a:latin typeface="Arial" pitchFamily="34" charset="0"/>
                <a:cs typeface="Arial" pitchFamily="34" charset="0"/>
              </a:defRPr>
            </a:lvl8pPr>
            <a:lvl9pPr fontAlgn="base">
              <a:spcBef>
                <a:spcPct val="0"/>
              </a:spcBef>
              <a:spcAft>
                <a:spcPct val="0"/>
              </a:spcAft>
              <a:tabLst>
                <a:tab pos="180975" algn="l"/>
              </a:tabLst>
              <a:defRPr>
                <a:solidFill>
                  <a:schemeClr val="tx1"/>
                </a:solidFill>
                <a:latin typeface="Arial" pitchFamily="34" charset="0"/>
                <a:cs typeface="Arial" pitchFamily="34" charset="0"/>
              </a:defRPr>
            </a:lvl9pPr>
          </a:lstStyle>
          <a:p>
            <a:pPr marL="0" marR="0" lvl="0" indent="90488" algn="l" defTabSz="914400" rtl="0" eaLnBrk="1" fontAlgn="base" latinLnBrk="0" hangingPunct="1">
              <a:lnSpc>
                <a:spcPct val="100000"/>
              </a:lnSpc>
              <a:spcBef>
                <a:spcPct val="0"/>
              </a:spcBef>
              <a:spcAft>
                <a:spcPct val="0"/>
              </a:spcAft>
              <a:buClrTx/>
              <a:buSzTx/>
              <a:buFontTx/>
              <a:buNone/>
              <a:tabLst>
                <a:tab pos="180975" algn="l"/>
              </a:tabLst>
            </a:pPr>
            <a:r>
              <a:rPr kumimoji="0" lang="ru-RU" alt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Каппушев</a:t>
            </a:r>
            <a:r>
              <a:rPr kumimoji="0" lang="ru-RU" alt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Борис </a:t>
            </a:r>
            <a:r>
              <a:rPr kumimoji="0" lang="ru-RU" alt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Исмаилович</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180975" algn="l"/>
              </a:tabLst>
            </a:pPr>
            <a:r>
              <a:rPr kumimoji="0" lang="ru-RU" alt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Каппушев</a:t>
            </a:r>
            <a:r>
              <a:rPr kumimoji="0" lang="ru-RU"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Борис </a:t>
            </a:r>
            <a:r>
              <a:rPr kumimoji="0" lang="ru-RU" alt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Исмаилович</a:t>
            </a:r>
            <a:r>
              <a:rPr kumimoji="0" lang="ru-RU" alt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-мой папа</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180975" algn="l"/>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Мой папа </a:t>
            </a:r>
            <a:r>
              <a:rPr kumimoji="0" lang="ru-RU" alt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Каппушев</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Борис </a:t>
            </a:r>
            <a:r>
              <a:rPr kumimoji="0" lang="ru-RU" alt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Исмаилович</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родился в </a:t>
            </a:r>
            <a:r>
              <a:rPr kumimoji="0" lang="ru-RU" alt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г.Усть-Джегуте</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18 мая 1969г. В 1987г был призван в ряды Советской Армии в Краснознаменный Дальневосточный Военный округ, в г. Владивосток. Затем, по распределению был направлен в г. Уссурийск.</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180975" algn="l"/>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Однажды летом за один день выпала месячная норма осадков,  посёлок городского типа оказался под водой. Спасатели не справлялись  со своей работой и тогда на помощь позвали солдат из воинской части. Всю ночь и день солдаты помогали людям. Вывозили  людей, домашних животных, скарб из затопленных районов. </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180975" algn="l"/>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Доставляли гуманитарную помощь в отдалённые населённые пункты. Одну старенькую  бабушку, которая уже не могла ходить, папа вынес на руках. Солдаты трудились круглосуточно, помогая людям. От тысяч спасённых жителей, всему личному составу была выражена благодарность.</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180975" algn="l"/>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Демобилизовался папа в 1989г. в звании сержант. Был награжден ценным подарком, медалью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Отличник СА</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Специалист 1кл</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ВСК-1ст</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 горжусь своим папой и буду гордиться им всегда! Он является положительным примером для подрастающего поколения! Я считаю, что все мальчишки должны формировать свой характер с детства, воспитывать в себе смелость, благородство, твердость духа, решительность и честность.</a:t>
            </a:r>
            <a:endParaRPr kumimoji="0" lang="ru-RU" altLang="ru-RU"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651401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3996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C:\Users\Ноутбук\Desktop\сочинения\IMG-20180216-WA0112.jpg"/>
          <p:cNvPicPr/>
          <p:nvPr/>
        </p:nvPicPr>
        <p:blipFill>
          <a:blip r:embed="rId3" cstate="print"/>
          <a:srcRect b="16831"/>
          <a:stretch>
            <a:fillRect/>
          </a:stretch>
        </p:blipFill>
        <p:spPr bwMode="auto">
          <a:xfrm>
            <a:off x="323528" y="239394"/>
            <a:ext cx="3888431" cy="59979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4499992" y="-606989"/>
            <a:ext cx="4718318"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90488" algn="l" defTabSz="914400" rtl="0" eaLnBrk="1" fontAlgn="base" latinLnBrk="0" hangingPunct="1">
              <a:lnSpc>
                <a:spcPct val="100000"/>
              </a:lnSpc>
              <a:spcBef>
                <a:spcPct val="0"/>
              </a:spcBef>
              <a:spcAft>
                <a:spcPct val="0"/>
              </a:spcAft>
              <a:buClrTx/>
              <a:buSzTx/>
              <a:buFontTx/>
              <a:buNone/>
              <a:tabLst/>
            </a:pPr>
            <a:endParaRPr kumimoji="0" lang="ru-RU" alt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90488" algn="l" defTabSz="914400" rtl="0" eaLnBrk="1" fontAlgn="base" latinLnBrk="0" hangingPunct="1">
              <a:lnSpc>
                <a:spcPct val="100000"/>
              </a:lnSpc>
              <a:spcBef>
                <a:spcPct val="0"/>
              </a:spcBef>
              <a:spcAft>
                <a:spcPct val="0"/>
              </a:spcAft>
              <a:buClrTx/>
              <a:buSzTx/>
              <a:buFontTx/>
              <a:buNone/>
              <a:tabLst/>
            </a:pPr>
            <a:endParaRPr lang="ru-RU" altLang="ru-RU" b="1" dirty="0">
              <a:latin typeface="Calibri" pitchFamily="34" charset="0"/>
              <a:ea typeface="Calibri" pitchFamily="34" charset="0"/>
              <a:cs typeface="Times New Roman" pitchFamily="18" charset="0"/>
            </a:endParaRPr>
          </a:p>
          <a:p>
            <a:pPr marL="0" marR="0" lvl="0" indent="90488" algn="l" defTabSz="914400" rtl="0" eaLnBrk="1" fontAlgn="base" latinLnBrk="0" hangingPunct="1">
              <a:lnSpc>
                <a:spcPct val="100000"/>
              </a:lnSpc>
              <a:spcBef>
                <a:spcPct val="0"/>
              </a:spcBef>
              <a:spcAft>
                <a:spcPct val="0"/>
              </a:spcAft>
              <a:buClrTx/>
              <a:buSzTx/>
              <a:buFontTx/>
              <a:buNone/>
              <a:tabLst/>
            </a:pPr>
            <a:endParaRPr kumimoji="0" lang="ru-RU" alt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90488" algn="l"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Аджиев</a:t>
            </a:r>
            <a:r>
              <a:rPr kumimoji="0" lang="ru-RU" alt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Амин Магометович</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Мой дедушка Амин родился в Сибири, так как после войны мой прадедушка Магомед </a:t>
            </a:r>
            <a:r>
              <a:rPr kumimoji="0" lang="ru-RU" altLang="ru-RU"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Шериметович</a:t>
            </a:r>
            <a:r>
              <a:rPr kumimoji="0" lang="ru-RU" alt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Аджиев</a:t>
            </a:r>
            <a:r>
              <a:rPr kumimoji="0" lang="ru-RU" alt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Будучи мальчиком пяти-шести лет, дедушка с родителями и сестрами приехал в Среднюю Азию. В поселке, где жили их родственники. Хочу поделиться с интересным случаем, который имел место быть в жизни деда. Свой рассказ он начинает с того, что очень многие держали овец. </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Однажды поздним вечером, когда дедушка возвращался из сельской школы домой, он увидел, что в темноте светится множество глаз. Он подумал, что это волки. В Сибири они жили около леса, и дед часто слышал, что у волков в темноте глаза светятся, а также у него вызывал ужас их вой. Мой дед очень испугался и стал убегать, а «волки» побежали за ним. Он остановился перевести дыхание и оглянулся - волки тоже остановились. Тут он перепугался еще больше и побежал. Как он добежал до дома, уже и не помнил.</a:t>
            </a:r>
            <a:endParaRPr kumimoji="0" lang="ru-RU" alt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Дома он стал рассказывать, что в поселок пришли волки и всем нужно что-то придумать, чтобы выгнать волков из поселка. Мой дед не мог понять, почему его рассказ вызвал долгий смех. Оказалось, что убегал он в тот вечер не от волков. У  соседа на конце улицы, дети случайно выпустили овец, и они разбежались по улицам. А дед-то не знал, что и у овец глаза ночью светятся, как у волков. Вот так мой дедушка получил прозвище «</a:t>
            </a:r>
            <a:r>
              <a:rPr kumimoji="0" lang="ru-RU" altLang="ru-RU"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Бёрюкай</a:t>
            </a:r>
            <a:r>
              <a:rPr kumimoji="0" lang="ru-RU" alt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 еще долго все над ним смеялись.</a:t>
            </a:r>
            <a:endParaRPr kumimoji="0" lang="ru-RU" altLang="ru-RU"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85905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 y="0"/>
            <a:ext cx="9134631" cy="6858000"/>
          </a:xfrm>
          <a:prstGeom prst="rect">
            <a:avLst/>
          </a:prstGeom>
        </p:spPr>
      </p:pic>
      <p:pic>
        <p:nvPicPr>
          <p:cNvPr id="70657" name="Рисунок 1" descr="али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310140"/>
            <a:ext cx="4239509" cy="57111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4"/>
          <p:cNvSpPr>
            <a:spLocks noChangeArrowheads="1"/>
          </p:cNvSpPr>
          <p:nvPr/>
        </p:nvSpPr>
        <p:spPr bwMode="auto">
          <a:xfrm>
            <a:off x="4716016" y="318878"/>
            <a:ext cx="3635896"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Богатырёв</a:t>
            </a: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Шамиль </a:t>
            </a:r>
            <a:r>
              <a:rPr kumimoji="0" lang="ru-RU" alt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Исламович</a:t>
            </a:r>
            <a:r>
              <a:rPr kumimoji="0" lang="ru-RU" alt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Годы службы в Советской Армии 1988-1990гг.Мой отец-</a:t>
            </a:r>
            <a:r>
              <a:rPr kumimoji="0" lang="ru-RU" altLang="ru-RU" sz="16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Богатырёв</a:t>
            </a:r>
            <a:r>
              <a:rPr kumimoji="0" lang="ru-RU" altLang="ru-RU" sz="16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Шамиль </a:t>
            </a:r>
            <a:r>
              <a:rPr kumimoji="0" lang="ru-RU" altLang="ru-RU" sz="16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Исламович</a:t>
            </a:r>
            <a:r>
              <a:rPr kumimoji="0" lang="ru-RU" altLang="ru-RU" sz="16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Родился 7 декабря 1968 года. В 1984 году закончил восьмилетнюю школу в ауле </a:t>
            </a:r>
            <a:r>
              <a:rPr kumimoji="0" lang="ru-RU" altLang="ru-RU" sz="16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Гюрюльдеук</a:t>
            </a:r>
            <a:r>
              <a:rPr kumimoji="0" lang="ru-RU" altLang="ru-RU" sz="16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 том же году поступил в медицинское училище. После окончания училища 19 мая 1988 года его призвали в ряды Вооружённых сил СССР. Папа служил в Ростовской области в радиотехнических войсках,  в звании старшего сержанта. Его часть находилась на границе с Украинской ССР. Они охраняли воздушные границы страны, сопровождали самолёты. В армии их учили стрелять из оружия, оказывать первую медицинскую помощь пострадавшим и многому </a:t>
            </a:r>
            <a:r>
              <a:rPr kumimoji="0" lang="ru-RU" altLang="ru-RU" sz="160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другому.Папа</a:t>
            </a:r>
            <a:r>
              <a:rPr kumimoji="0" lang="ru-RU" altLang="ru-RU" sz="16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любит рассказывать нам разные истории про свою службу, и самым запоминающимся днём в его жизни был-день принятия присяги</a:t>
            </a:r>
            <a:r>
              <a:rPr kumimoji="0" lang="ru-RU" altLang="ru-RU" sz="1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altLang="ru-RU" sz="9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438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12390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24" y="114126"/>
            <a:ext cx="9134631" cy="6858000"/>
          </a:xfrm>
          <a:prstGeom prst="rect">
            <a:avLst/>
          </a:prstGeom>
        </p:spPr>
      </p:pic>
      <p:pic>
        <p:nvPicPr>
          <p:cNvPr id="71681" name="Рисунок 1" descr="Xlfa6H9k96U"/>
          <p:cNvPicPr>
            <a:picLocks noChangeAspect="1" noChangeArrowheads="1"/>
          </p:cNvPicPr>
          <p:nvPr/>
        </p:nvPicPr>
        <p:blipFill>
          <a:blip r:embed="rId3">
            <a:extLst>
              <a:ext uri="{28A0092B-C50C-407E-A947-70E740481C1C}">
                <a14:useLocalDpi xmlns:a14="http://schemas.microsoft.com/office/drawing/2010/main" val="0"/>
              </a:ext>
            </a:extLst>
          </a:blip>
          <a:srcRect l="5385"/>
          <a:stretch>
            <a:fillRect/>
          </a:stretch>
        </p:blipFill>
        <p:spPr bwMode="auto">
          <a:xfrm>
            <a:off x="151924" y="228600"/>
            <a:ext cx="3897833" cy="59367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5"/>
          <p:cNvSpPr>
            <a:spLocks noChangeArrowheads="1"/>
          </p:cNvSpPr>
          <p:nvPr/>
        </p:nvSpPr>
        <p:spPr bwMode="auto">
          <a:xfrm>
            <a:off x="4067944" y="861773"/>
            <a:ext cx="5004048"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   </a:t>
            </a:r>
            <a:r>
              <a:rPr kumimoji="0" lang="ru-RU" altLang="ru-RU" sz="1400" i="0"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Афганская война оставила свой след и в нашей семье. Среди тех, кто принимал  участие в боевых действиях в Демократической Республике Афганистан, был и мой папа, </a:t>
            </a:r>
            <a:r>
              <a:rPr kumimoji="0" lang="ru-RU" altLang="ru-RU" sz="1400" i="0" u="none" strike="noStrike" cap="none" normalizeH="0" baseline="0" dirty="0" err="1" smtClean="0">
                <a:ln>
                  <a:noFill/>
                </a:ln>
                <a:solidFill>
                  <a:schemeClr val="tx1"/>
                </a:solidFill>
                <a:effectLst/>
                <a:latin typeface="Times New Roman CYR"/>
                <a:ea typeface="Times New Roman" pitchFamily="18" charset="0"/>
                <a:cs typeface="Times New Roman" pitchFamily="18" charset="0"/>
              </a:rPr>
              <a:t>ЭдиевХалитХасанович</a:t>
            </a:r>
            <a:r>
              <a:rPr kumimoji="0" lang="ru-RU" altLang="ru-RU" sz="1400" i="0"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a:t>
            </a:r>
            <a:endParaRPr kumimoji="0" lang="ru-RU" altLang="ru-RU" sz="9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i="0"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В 1986 году он был призван  в учебную часть. В 1987 году получил повышение до звания младшего сержанта. Мой отец рассказывает, что он  проходил службу в Бадахшанской провинции  в городе </a:t>
            </a:r>
            <a:r>
              <a:rPr kumimoji="0" lang="ru-RU" altLang="ru-RU" sz="1400" i="0" u="none" strike="noStrike" cap="none" normalizeH="0" baseline="0" dirty="0" err="1" smtClean="0">
                <a:ln>
                  <a:noFill/>
                </a:ln>
                <a:solidFill>
                  <a:schemeClr val="tx1"/>
                </a:solidFill>
                <a:effectLst/>
                <a:latin typeface="Times New Roman CYR"/>
                <a:ea typeface="Times New Roman" pitchFamily="18" charset="0"/>
                <a:cs typeface="Times New Roman" pitchFamily="18" charset="0"/>
              </a:rPr>
              <a:t>Файзабат</a:t>
            </a:r>
            <a:r>
              <a:rPr kumimoji="0" lang="ru-RU" altLang="ru-RU" sz="1400" i="0"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 с 1987 г по 1988 г. Папа не скрывает, что поначалу было очень страшно, по его рассказам дни на службе проходили нелегко. Было очень жарко, иногда температура воздуха доходила до 70-80 градусов, при такой температуре земля была мертвая, не было ничего живого. По словам папы, практически каждый день им приходилось действовать в сложной обстановке. Все силы отнимало постоянное ожидание опасности: автоматные очереди, мины, горная дорога ,обжигающий, горячий ветер с пылью, на зубах скрипит песок, под ногами мертвая и выжженная земля, за плечами мешок весом около 60 кг, поэтому приходилось часто останавливаться, делать привалы. Не хватало медикаментов, но больше всего не хватало воды. Но не смотря на это, самым запоминающим днём по словам отца, был день прибытия на территорию Афганистана. Его впечатлила красота здешних мест: высокие горы.</a:t>
            </a:r>
            <a:endParaRPr kumimoji="0" lang="ru-RU" altLang="ru-RU" sz="18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82215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 y="0"/>
            <a:ext cx="9134631" cy="6858000"/>
          </a:xfrm>
          <a:prstGeom prst="rect">
            <a:avLst/>
          </a:prstGeom>
        </p:spPr>
      </p:pic>
      <p:pic>
        <p:nvPicPr>
          <p:cNvPr id="6" name="Рисунок 5" descr="C:\Users\1\Desktop\32566.png"/>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8625"/>
            <a:ext cx="3960440" cy="5808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7"/>
          <p:cNvSpPr>
            <a:spLocks noChangeArrowheads="1"/>
          </p:cNvSpPr>
          <p:nvPr/>
        </p:nvSpPr>
        <p:spPr bwMode="auto">
          <a:xfrm>
            <a:off x="-90488" y="457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4481512" y="-190772"/>
            <a:ext cx="433896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tabLst>
                <a:tab pos="90488" algn="l"/>
              </a:tabLst>
              <a:defRPr>
                <a:solidFill>
                  <a:schemeClr val="tx1"/>
                </a:solidFill>
                <a:latin typeface="Arial" pitchFamily="34" charset="0"/>
                <a:cs typeface="Arial" pitchFamily="34" charset="0"/>
              </a:defRPr>
            </a:lvl1pPr>
            <a:lvl2pPr fontAlgn="base">
              <a:spcBef>
                <a:spcPct val="0"/>
              </a:spcBef>
              <a:spcAft>
                <a:spcPct val="0"/>
              </a:spcAft>
              <a:tabLst>
                <a:tab pos="90488" algn="l"/>
              </a:tabLst>
              <a:defRPr>
                <a:solidFill>
                  <a:schemeClr val="tx1"/>
                </a:solidFill>
                <a:latin typeface="Arial" pitchFamily="34" charset="0"/>
                <a:cs typeface="Arial" pitchFamily="34" charset="0"/>
              </a:defRPr>
            </a:lvl2pPr>
            <a:lvl3pPr fontAlgn="base">
              <a:spcBef>
                <a:spcPct val="0"/>
              </a:spcBef>
              <a:spcAft>
                <a:spcPct val="0"/>
              </a:spcAft>
              <a:tabLst>
                <a:tab pos="90488" algn="l"/>
              </a:tabLst>
              <a:defRPr>
                <a:solidFill>
                  <a:schemeClr val="tx1"/>
                </a:solidFill>
                <a:latin typeface="Arial" pitchFamily="34" charset="0"/>
                <a:cs typeface="Arial" pitchFamily="34" charset="0"/>
              </a:defRPr>
            </a:lvl3pPr>
            <a:lvl4pPr fontAlgn="base">
              <a:spcBef>
                <a:spcPct val="0"/>
              </a:spcBef>
              <a:spcAft>
                <a:spcPct val="0"/>
              </a:spcAft>
              <a:tabLst>
                <a:tab pos="90488" algn="l"/>
              </a:tabLst>
              <a:defRPr>
                <a:solidFill>
                  <a:schemeClr val="tx1"/>
                </a:solidFill>
                <a:latin typeface="Arial" pitchFamily="34" charset="0"/>
                <a:cs typeface="Arial" pitchFamily="34" charset="0"/>
              </a:defRPr>
            </a:lvl4pPr>
            <a:lvl5pPr fontAlgn="base">
              <a:spcBef>
                <a:spcPct val="0"/>
              </a:spcBef>
              <a:spcAft>
                <a:spcPct val="0"/>
              </a:spcAft>
              <a:tabLst>
                <a:tab pos="90488" algn="l"/>
              </a:tabLst>
              <a:defRPr>
                <a:solidFill>
                  <a:schemeClr val="tx1"/>
                </a:solidFill>
                <a:latin typeface="Arial" pitchFamily="34" charset="0"/>
                <a:cs typeface="Arial" pitchFamily="34" charset="0"/>
              </a:defRPr>
            </a:lvl5pPr>
            <a:lvl6pPr fontAlgn="base">
              <a:spcBef>
                <a:spcPct val="0"/>
              </a:spcBef>
              <a:spcAft>
                <a:spcPct val="0"/>
              </a:spcAft>
              <a:tabLst>
                <a:tab pos="90488" algn="l"/>
              </a:tabLst>
              <a:defRPr>
                <a:solidFill>
                  <a:schemeClr val="tx1"/>
                </a:solidFill>
                <a:latin typeface="Arial" pitchFamily="34" charset="0"/>
                <a:cs typeface="Arial" pitchFamily="34" charset="0"/>
              </a:defRPr>
            </a:lvl6pPr>
            <a:lvl7pPr fontAlgn="base">
              <a:spcBef>
                <a:spcPct val="0"/>
              </a:spcBef>
              <a:spcAft>
                <a:spcPct val="0"/>
              </a:spcAft>
              <a:tabLst>
                <a:tab pos="90488" algn="l"/>
              </a:tabLst>
              <a:defRPr>
                <a:solidFill>
                  <a:schemeClr val="tx1"/>
                </a:solidFill>
                <a:latin typeface="Arial" pitchFamily="34" charset="0"/>
                <a:cs typeface="Arial" pitchFamily="34" charset="0"/>
              </a:defRPr>
            </a:lvl7pPr>
            <a:lvl8pPr fontAlgn="base">
              <a:spcBef>
                <a:spcPct val="0"/>
              </a:spcBef>
              <a:spcAft>
                <a:spcPct val="0"/>
              </a:spcAft>
              <a:tabLst>
                <a:tab pos="90488" algn="l"/>
              </a:tabLst>
              <a:defRPr>
                <a:solidFill>
                  <a:schemeClr val="tx1"/>
                </a:solidFill>
                <a:latin typeface="Arial" pitchFamily="34" charset="0"/>
                <a:cs typeface="Arial" pitchFamily="34" charset="0"/>
              </a:defRPr>
            </a:lvl8pPr>
            <a:lvl9pPr fontAlgn="base">
              <a:spcBef>
                <a:spcPct val="0"/>
              </a:spcBef>
              <a:spcAft>
                <a:spcPct val="0"/>
              </a:spcAft>
              <a:tabLst>
                <a:tab pos="90488" algn="l"/>
              </a:tabLst>
              <a:defRPr>
                <a:solidFill>
                  <a:schemeClr val="tx1"/>
                </a:solidFill>
                <a:latin typeface="Arial" pitchFamily="34" charset="0"/>
                <a:cs typeface="Arial" pitchFamily="34" charset="0"/>
              </a:defRPr>
            </a:lvl9pPr>
          </a:lstStyle>
          <a:p>
            <a:pPr marL="0" marR="0" lvl="0" indent="450850" algn="l" defTabSz="914400" rtl="0" eaLnBrk="1" fontAlgn="base" latinLnBrk="0" hangingPunct="1">
              <a:lnSpc>
                <a:spcPct val="100000"/>
              </a:lnSpc>
              <a:spcBef>
                <a:spcPct val="0"/>
              </a:spcBef>
              <a:spcAft>
                <a:spcPct val="0"/>
              </a:spcAft>
              <a:buClrTx/>
              <a:buSzTx/>
              <a:buFontTx/>
              <a:buNone/>
              <a:tabLst>
                <a:tab pos="90488" algn="l"/>
              </a:tabLst>
            </a:pPr>
            <a:endParaRPr kumimoji="0" lang="ru-RU" alt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tab pos="90488" algn="l"/>
              </a:tabLst>
            </a:pPr>
            <a:endParaRPr lang="ru-RU" altLang="ru-RU" sz="1200" b="1" dirty="0">
              <a:solidFill>
                <a:srgbClr val="000000"/>
              </a:solidFill>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tab pos="90488" algn="l"/>
              </a:tabLst>
            </a:pPr>
            <a:r>
              <a:rPr kumimoji="0" lang="ru-RU" altLang="ru-RU" sz="1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Байрамуков</a:t>
            </a:r>
            <a:r>
              <a:rPr kumimoji="0" lang="ru-RU" alt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Осман </a:t>
            </a:r>
            <a:r>
              <a:rPr kumimoji="0" lang="ru-RU" altLang="ru-RU" sz="1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Хасанович</a:t>
            </a:r>
            <a:endPar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Lst>
            </a:pPr>
            <a:r>
              <a:rPr kumimoji="0" lang="ru-RU" altLang="ru-RU"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Старший лейтенант гвардии 09.06.1919-1982гг.</a:t>
            </a:r>
            <a:endPar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Lst>
            </a:pPr>
            <a:r>
              <a:rPr kumimoji="0" lang="ru-RU" alt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Я знаю о тех грозных днях из рассказов моей бабушки. Она мне рассказывала о старшем лейтенанте гвардии – </a:t>
            </a:r>
            <a:r>
              <a:rPr kumimoji="0" lang="ru-RU" altLang="ru-RU" sz="12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Байрамукове</a:t>
            </a:r>
            <a:r>
              <a:rPr kumimoji="0" lang="ru-RU" alt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Османе </a:t>
            </a:r>
            <a:r>
              <a:rPr kumimoji="0" lang="ru-RU" altLang="ru-RU" sz="1200"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Хасановиче</a:t>
            </a:r>
            <a:r>
              <a:rPr kumimoji="0" lang="ru-RU" alt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брате моей бабушки. Он был призван в ряды Красной Армии в 1938 году.  С самого начала войны прошел ее от и до. Был одним из самых отважных и храбрых командиров. По словам односельчан, это был один из тех, кто отважно воевал за Родину. В то же время одним из самых добрых людей. Рассказывали, что когда ехали в поезде у одного из стариков на ногах были разбитые башмаки. Осман увидел их, подошел, снял его старые башмаки, снял с себя свои сапоги и обул деда в сапоги, а сам обул его старые башмаки. Это был один из самых величайших людей для меня. В его родном ауле Кызыл-Кала                                                                                                                             многие еще вспоминают Османа, рассказывая о том, что </a:t>
            </a:r>
            <a:endPar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Lst>
            </a:pPr>
            <a:r>
              <a:rPr kumimoji="0" lang="ru-RU" alt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таких сильных духом и добрых людей они знали немного.</a:t>
            </a:r>
            <a:endPar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Lst>
            </a:pPr>
            <a:r>
              <a:rPr kumimoji="0" lang="ru-RU" alt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 свои юные годы он воочию знал, что значит защищать Родину, терять друзей, видеть кровь, смерть, разруху, голодные глаза детей и полные безысходного горя лица вдов и матерей. Это был ещё молодой, но уже умудрённый опытом человек, серьёзный, немногословный, прошедший не один круг ада.</a:t>
            </a:r>
            <a:endPar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Lst>
            </a:pPr>
            <a:r>
              <a:rPr kumimoji="0" lang="ru-RU" alt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Уже прошло много лет после войны, и мы должны быть благодарны предкам, которые сражались за наше поколение, которые отдавали свои жизни за мирное небо над нашими головами. Мы должны не забывать ветеранов Великой Отечественной войны. Если бы я могла как-то влиять на мир, я бы не допустила войн, и старалась бы решать все мирным путём.</a:t>
            </a:r>
            <a:endPar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90488" algn="l"/>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97100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 y="0"/>
            <a:ext cx="9134631" cy="6858000"/>
          </a:xfrm>
          <a:prstGeom prst="rect">
            <a:avLst/>
          </a:prstGeom>
        </p:spPr>
      </p:pic>
      <p:pic>
        <p:nvPicPr>
          <p:cNvPr id="4" name="Рисунок 3" descr="айсурат"/>
          <p:cNvPicPr/>
          <p:nvPr/>
        </p:nvPicPr>
        <p:blipFill>
          <a:blip r:embed="rId3" cstate="print"/>
          <a:srcRect l="4909"/>
          <a:stretch>
            <a:fillRect/>
          </a:stretch>
        </p:blipFill>
        <p:spPr bwMode="auto">
          <a:xfrm>
            <a:off x="278294" y="634256"/>
            <a:ext cx="4149690" cy="56030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rot="10800000" flipV="1">
            <a:off x="4572000" y="117268"/>
            <a:ext cx="3888432" cy="730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tabLst>
                <a:tab pos="6740525" algn="ctr"/>
              </a:tabLst>
              <a:defRPr>
                <a:solidFill>
                  <a:schemeClr val="tx1"/>
                </a:solidFill>
                <a:latin typeface="Arial" pitchFamily="34" charset="0"/>
                <a:cs typeface="Arial" pitchFamily="34" charset="0"/>
              </a:defRPr>
            </a:lvl1pPr>
            <a:lvl2pPr fontAlgn="base">
              <a:spcBef>
                <a:spcPct val="0"/>
              </a:spcBef>
              <a:spcAft>
                <a:spcPct val="0"/>
              </a:spcAft>
              <a:tabLst>
                <a:tab pos="6740525" algn="ctr"/>
              </a:tabLst>
              <a:defRPr>
                <a:solidFill>
                  <a:schemeClr val="tx1"/>
                </a:solidFill>
                <a:latin typeface="Arial" pitchFamily="34" charset="0"/>
                <a:cs typeface="Arial" pitchFamily="34" charset="0"/>
              </a:defRPr>
            </a:lvl2pPr>
            <a:lvl3pPr fontAlgn="base">
              <a:spcBef>
                <a:spcPct val="0"/>
              </a:spcBef>
              <a:spcAft>
                <a:spcPct val="0"/>
              </a:spcAft>
              <a:tabLst>
                <a:tab pos="6740525" algn="ctr"/>
              </a:tabLst>
              <a:defRPr>
                <a:solidFill>
                  <a:schemeClr val="tx1"/>
                </a:solidFill>
                <a:latin typeface="Arial" pitchFamily="34" charset="0"/>
                <a:cs typeface="Arial" pitchFamily="34" charset="0"/>
              </a:defRPr>
            </a:lvl3pPr>
            <a:lvl4pPr fontAlgn="base">
              <a:spcBef>
                <a:spcPct val="0"/>
              </a:spcBef>
              <a:spcAft>
                <a:spcPct val="0"/>
              </a:spcAft>
              <a:tabLst>
                <a:tab pos="6740525" algn="ctr"/>
              </a:tabLst>
              <a:defRPr>
                <a:solidFill>
                  <a:schemeClr val="tx1"/>
                </a:solidFill>
                <a:latin typeface="Arial" pitchFamily="34" charset="0"/>
                <a:cs typeface="Arial" pitchFamily="34" charset="0"/>
              </a:defRPr>
            </a:lvl4pPr>
            <a:lvl5pPr fontAlgn="base">
              <a:spcBef>
                <a:spcPct val="0"/>
              </a:spcBef>
              <a:spcAft>
                <a:spcPct val="0"/>
              </a:spcAft>
              <a:tabLst>
                <a:tab pos="6740525" algn="ctr"/>
              </a:tabLst>
              <a:defRPr>
                <a:solidFill>
                  <a:schemeClr val="tx1"/>
                </a:solidFill>
                <a:latin typeface="Arial" pitchFamily="34" charset="0"/>
                <a:cs typeface="Arial" pitchFamily="34" charset="0"/>
              </a:defRPr>
            </a:lvl5pPr>
            <a:lvl6pPr fontAlgn="base">
              <a:spcBef>
                <a:spcPct val="0"/>
              </a:spcBef>
              <a:spcAft>
                <a:spcPct val="0"/>
              </a:spcAft>
              <a:tabLst>
                <a:tab pos="6740525" algn="ctr"/>
              </a:tabLst>
              <a:defRPr>
                <a:solidFill>
                  <a:schemeClr val="tx1"/>
                </a:solidFill>
                <a:latin typeface="Arial" pitchFamily="34" charset="0"/>
                <a:cs typeface="Arial" pitchFamily="34" charset="0"/>
              </a:defRPr>
            </a:lvl6pPr>
            <a:lvl7pPr fontAlgn="base">
              <a:spcBef>
                <a:spcPct val="0"/>
              </a:spcBef>
              <a:spcAft>
                <a:spcPct val="0"/>
              </a:spcAft>
              <a:tabLst>
                <a:tab pos="6740525" algn="ctr"/>
              </a:tabLst>
              <a:defRPr>
                <a:solidFill>
                  <a:schemeClr val="tx1"/>
                </a:solidFill>
                <a:latin typeface="Arial" pitchFamily="34" charset="0"/>
                <a:cs typeface="Arial" pitchFamily="34" charset="0"/>
              </a:defRPr>
            </a:lvl7pPr>
            <a:lvl8pPr fontAlgn="base">
              <a:spcBef>
                <a:spcPct val="0"/>
              </a:spcBef>
              <a:spcAft>
                <a:spcPct val="0"/>
              </a:spcAft>
              <a:tabLst>
                <a:tab pos="6740525" algn="ctr"/>
              </a:tabLst>
              <a:defRPr>
                <a:solidFill>
                  <a:schemeClr val="tx1"/>
                </a:solidFill>
                <a:latin typeface="Arial" pitchFamily="34" charset="0"/>
                <a:cs typeface="Arial" pitchFamily="34" charset="0"/>
              </a:defRPr>
            </a:lvl8pPr>
            <a:lvl9pPr fontAlgn="base">
              <a:spcBef>
                <a:spcPct val="0"/>
              </a:spcBef>
              <a:spcAft>
                <a:spcPct val="0"/>
              </a:spcAft>
              <a:tabLst>
                <a:tab pos="6740525" algn="ctr"/>
              </a:tabLs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tab pos="6740525" algn="ctr"/>
              </a:tabLst>
            </a:pPr>
            <a:r>
              <a:rPr kumimoji="0" lang="ru-RU" alt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Бабушка </a:t>
            </a:r>
            <a:r>
              <a:rPr kumimoji="0" lang="ru-RU" altLang="ru-RU" sz="1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Айсурат</a:t>
            </a:r>
            <a:endParaRPr kumimoji="0" lang="ru-RU" altLang="ru-RU" sz="12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tab pos="6740525" algn="ctr"/>
              </a:tabLst>
            </a:pPr>
            <a:r>
              <a:rPr kumimoji="0" lang="ru-RU" alt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Моя прабабушка, </a:t>
            </a:r>
            <a:r>
              <a:rPr kumimoji="0" lang="ru-RU" alt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Байчорова</a:t>
            </a: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Айсурат</a:t>
            </a: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родилась в 1919 году и умерла в 2003 году. Она </a:t>
            </a:r>
            <a:r>
              <a:rPr kumimoji="0" lang="ru-RU" altLang="ru-RU"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труженица тыла. Но я хочу рассказать не о том, за что она получила свое звание, а о первых днях войны. Войны, в которой мы победили благодаря не только смелости солдат, отдававших свои жизни за победу, но и благодаря самоотверженному труду таких женщин, как моя прабабушка </a:t>
            </a:r>
            <a:r>
              <a:rPr kumimoji="0" lang="ru-RU" alt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Айсур</a:t>
            </a: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ее называет моя мама.</a:t>
            </a:r>
            <a:endParaRPr kumimoji="0" lang="ru-RU" altLang="ru-RU" sz="12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tab pos="6740525" algn="ctr"/>
              </a:tabLst>
            </a:pP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Начало войны бабушка </a:t>
            </a:r>
            <a:r>
              <a:rPr kumimoji="0" lang="ru-RU" alt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Айсур</a:t>
            </a: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застала в горных пастбищах, где они с бригадой ухаживали за коровами и доили их. Мужчины кормили и пасли, а бабушка  </a:t>
            </a:r>
            <a:r>
              <a:rPr kumimoji="0" lang="ru-RU" alt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Айсур</a:t>
            </a: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другие женщины доили коров, а затем на телегах отправляли в село. Работали 5 женщин и 6 мужчин и все были заняты с раннего утра до позднего вечера. И вот однажды телега не пришла за молоком,  ее не было три дня, побоявшись, что молоко испортится, решили делать из молока сыр и творог. Молока было много и получалось много сыра,  поэтому за три дня накопилось его очень много. Тогда бригадир решил съездить и узнать, что случилось, и тоже пропал </a:t>
            </a:r>
            <a:r>
              <a:rPr kumimoji="0" lang="ru-RU" altLang="ru-RU"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вернулся.</a:t>
            </a:r>
            <a:endParaRPr kumimoji="0" lang="ru-RU" altLang="ru-RU" sz="12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tab pos="6740525" algn="ctr"/>
              </a:tabLst>
            </a:pP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Бабушка </a:t>
            </a:r>
            <a:r>
              <a:rPr kumimoji="0" lang="ru-RU" alt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Айсур</a:t>
            </a: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другие работали еще два дня в неведении, пока один всадник проездом не остановился и не рассказал, что началась война.</a:t>
            </a:r>
            <a:endParaRPr kumimoji="0" lang="ru-RU" altLang="ru-RU" sz="12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tab pos="6740525" algn="ctr"/>
              </a:tabLst>
            </a:pP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Никто не мог поверить услышанному. Мужчины быстро собрались и ушли в село, чтобы убедиться в этом. Обратно они не вернулись, ушли на фронт. И тогда остались только 5 хрупких женщин, 5 испуганных, но решивших не паниковать горянок. </a:t>
            </a:r>
            <a:endParaRPr kumimoji="0" lang="ru-RU" altLang="ru-RU" sz="12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tab pos="6740525" algn="ctr"/>
              </a:tabLst>
            </a:pP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Мама говорит, что бабушка </a:t>
            </a:r>
            <a:r>
              <a:rPr kumimoji="0" lang="ru-RU" alt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Айсур</a:t>
            </a:r>
            <a:r>
              <a:rPr kumimoji="0" lang="ru-RU" alt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ее подруги засыпали перед рассветом и буквально через полчаса вставали и начинали работать. Они уже потеряли счет времени. И только через несколько недель пришла подмога.</a:t>
            </a:r>
            <a:endParaRPr kumimoji="0" lang="ru-RU" altLang="ru-RU" sz="12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tab pos="6740525" algn="ctr"/>
              </a:tabLst>
            </a:pPr>
            <a:r>
              <a:rPr kumimoji="0" lang="ru-RU" alt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alt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740525" algn="ctr"/>
              </a:tabLst>
            </a:pPr>
            <a:r>
              <a:rPr kumimoji="0" lang="ru-RU" alt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740525" algn="ctr"/>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630238"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08655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 y="0"/>
            <a:ext cx="9134631" cy="6858000"/>
          </a:xfrm>
          <a:prstGeom prst="rect">
            <a:avLst/>
          </a:prstGeom>
        </p:spPr>
      </p:pic>
      <p:pic>
        <p:nvPicPr>
          <p:cNvPr id="74754" name="Рисунок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8600"/>
            <a:ext cx="3600399" cy="5576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4"/>
          <p:cNvSpPr>
            <a:spLocks noChangeArrowheads="1"/>
          </p:cNvSpPr>
          <p:nvPr/>
        </p:nvSpPr>
        <p:spPr bwMode="auto">
          <a:xfrm>
            <a:off x="4067944" y="-205952"/>
            <a:ext cx="4824536"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altLang="ru-RU" sz="14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Новосилецкий</a:t>
            </a:r>
            <a:r>
              <a:rPr kumimoji="0" lang="ru-RU" alt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Григорий </a:t>
            </a:r>
            <a:r>
              <a:rPr kumimoji="0" lang="ru-RU" alt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Елизарович</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Есть среди историй, рассказанных внукам или правнукам , и по-настоящему страшные. Воспоминания, от которых мороз по коже и ужас от осознания того, что все это было на самом деле.</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 хочу рассказать Вам о своём прадедушке </a:t>
            </a:r>
            <a:r>
              <a:rPr kumimoji="0" lang="ru-RU" alt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Новосилецком</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Григории </a:t>
            </a:r>
            <a:r>
              <a:rPr kumimoji="0" lang="ru-RU" alt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Елизаровиче</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который ушел на фронт и в 1942 году попал в плен. Мне очень интересно было узнать все о моём прадеде, но жалко , что всё это я слышу от своей мамы , а не от него. Он умер , когда меня еще не было. Я вижу его только на фотографиях .</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Мне хочется передать его рассказ об одном из дней в плену. Это были страшные, мучительные дни! Он с болью и тревогой вспоминал и говорил , как их пытали, заставляли работать, держали в холоде и голоде. На его глазах стали умирать его товарищи, они не выдерживали таких мук. Когда он говорил о своих товарищах, у него потекла слеза. Мама говорит, что она тоже заплакала. В 1943 году лагерь освободили советские войска . Было большое сражение, где прадедушка получил ранение в ногу. Он остался живой, но без одной ноги. Отправили его в госпиталь , а от туда домой.</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  всегда буду им гордиться! Его уже с нами нет, но его рассказы передаются из поколения в поколение. Я тоже вырасту и расскажу своим детям о своём прадедушке.</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Пусть память о героях Великой Отечественной войны живет в сердцах всех народов!</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91292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28" y="0"/>
            <a:ext cx="9134631" cy="6858000"/>
          </a:xfrm>
          <a:prstGeom prst="rect">
            <a:avLst/>
          </a:prstGeom>
        </p:spPr>
      </p:pic>
      <p:pic>
        <p:nvPicPr>
          <p:cNvPr id="757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3600400" cy="60192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5"/>
          <p:cNvSpPr>
            <a:spLocks noChangeArrowheads="1"/>
          </p:cNvSpPr>
          <p:nvPr/>
        </p:nvSpPr>
        <p:spPr bwMode="auto">
          <a:xfrm>
            <a:off x="49450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1979712" y="0"/>
            <a:ext cx="741580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altLang="ru-RU"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Париев </a:t>
            </a:r>
            <a:r>
              <a:rPr kumimoji="0" lang="ru-RU" altLang="ru-RU" sz="2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Зулкарнай</a:t>
            </a:r>
            <a:r>
              <a:rPr kumimoji="0" lang="ru-RU" altLang="ru-RU"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sz="2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Ибрагимович</a:t>
            </a:r>
            <a:r>
              <a:rPr kumimoji="0" lang="ru-RU" altLang="ru-RU" sz="2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0" y="5810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4067944" y="836712"/>
            <a:ext cx="4824536" cy="4893647"/>
          </a:xfrm>
          <a:prstGeom prst="rect">
            <a:avLst/>
          </a:prstGeom>
          <a:noFill/>
        </p:spPr>
        <p:txBody>
          <a:bodyPr wrap="square" rtlCol="0">
            <a:spAutoFit/>
          </a:bodyPr>
          <a:lstStyle/>
          <a:p>
            <a:r>
              <a:rPr lang="ru-RU" sz="1200" dirty="0"/>
              <a:t>Так сложилось, что ни мой прадедушка с маминой, ни прадедушка с папиной стороны, в боевых действиях во время Великой Отечественной войны не участвовали. Мои прадеды, были слишком молоды, но и они внесли огромный вклад в дело великой Победы нашей страны над фашистскими захватчиками. Они день и ночь трудились в тылу, работали на победу. Конечно, можно много написать об их нелегком труде, но мне хочется рассказать о </a:t>
            </a:r>
            <a:r>
              <a:rPr lang="ru-RU" sz="1200" dirty="0" err="1"/>
              <a:t>Париевом</a:t>
            </a:r>
            <a:r>
              <a:rPr lang="ru-RU" sz="1200" dirty="0"/>
              <a:t> </a:t>
            </a:r>
            <a:r>
              <a:rPr lang="ru-RU" sz="1200" dirty="0" err="1"/>
              <a:t>Зулкарнае</a:t>
            </a:r>
            <a:r>
              <a:rPr lang="ru-RU" sz="1200" dirty="0"/>
              <a:t> </a:t>
            </a:r>
            <a:r>
              <a:rPr lang="ru-RU" sz="1200" dirty="0" err="1"/>
              <a:t>Ибрагимовиче</a:t>
            </a:r>
            <a:r>
              <a:rPr lang="ru-RU" sz="1200" dirty="0"/>
              <a:t>, это родной брат моей прабабушки - он воевал. К сожалению, его фотографии у нас нет, а остался рисунок, который нарисовал его однополчанин. Он прошел всю войну, и по счастливой случайности ни разу не был ранен. Он умер за 23 года до моего рождения, но моя мама очень много рассказывала мне о нем. Это был обычный человек, который не любил вспоминать войну, из всех тех страшных событий он часто вспоминал о том дне, когда им всем объявили об окончании войны.</a:t>
            </a:r>
          </a:p>
          <a:p>
            <a:r>
              <a:rPr lang="ru-RU" sz="1200" dirty="0"/>
              <a:t>    </a:t>
            </a:r>
            <a:r>
              <a:rPr lang="ru-RU" sz="1200" dirty="0" err="1"/>
              <a:t>Зулкарнай</a:t>
            </a:r>
            <a:r>
              <a:rPr lang="ru-RU" sz="1200" dirty="0"/>
              <a:t> </a:t>
            </a:r>
            <a:r>
              <a:rPr lang="ru-RU" sz="1200" dirty="0" err="1"/>
              <a:t>Ибрагимович</a:t>
            </a:r>
            <a:r>
              <a:rPr lang="ru-RU" sz="1200" dirty="0"/>
              <a:t> рассказывал так:</a:t>
            </a:r>
          </a:p>
          <a:p>
            <a:r>
              <a:rPr lang="ru-RU" sz="1200" dirty="0"/>
              <a:t>«Это была весна! Самое чудесное время года, когда все расцветает, все начинает жить, казалась сама природа кричала нам - все, ребята, скоро конец! Скоро вы будете дома! Известие о победе застало его на окраине Берлина, и как он говорит единственное, что помню в этот день – СЧАСТЬЕ, огромное счастье которое наполняет тебя всего. Друзей-однополчан, как на их уставших, измученных лицах расцветает улыбка, смешанная со слезами радости».</a:t>
            </a:r>
          </a:p>
          <a:p>
            <a:r>
              <a:rPr lang="ru-RU" sz="1200" dirty="0"/>
              <a:t>            Я благодарен ему, и тысячам солдат, которые ценою своей жизни, отстояли мою страну, в которой я живу.</a:t>
            </a:r>
          </a:p>
          <a:p>
            <a:r>
              <a:rPr lang="ru-RU" sz="1200" dirty="0"/>
              <a:t>СПАСИБО ВАМ БОЛЬШОЕ!!!!!!</a:t>
            </a:r>
          </a:p>
        </p:txBody>
      </p:sp>
    </p:spTree>
    <p:extLst>
      <p:ext uri="{BB962C8B-B14F-4D97-AF65-F5344CB8AC3E}">
        <p14:creationId xmlns:p14="http://schemas.microsoft.com/office/powerpoint/2010/main" val="240467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 y="0"/>
            <a:ext cx="9134631" cy="6858000"/>
          </a:xfrm>
          <a:prstGeom prst="rect">
            <a:avLst/>
          </a:prstGeom>
        </p:spPr>
      </p:pic>
      <p:pic>
        <p:nvPicPr>
          <p:cNvPr id="61442" name="Рисунок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8624"/>
            <a:ext cx="3295327" cy="46565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044624" y="9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4"/>
          <p:cNvSpPr>
            <a:spLocks noChangeArrowheads="1"/>
          </p:cNvSpPr>
          <p:nvPr/>
        </p:nvSpPr>
        <p:spPr bwMode="auto">
          <a:xfrm>
            <a:off x="3923928" y="374317"/>
            <a:ext cx="4950892" cy="610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ru-RU" altLang="ru-RU" sz="2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Жилина Раиса Васильевна</a:t>
            </a:r>
            <a:endPar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У своей прабабушки  Раи я не раз видела  старую шкатулку и всегда удивлялась, почему она ее не выбросит?  Однажды, набравшись смелости,  задала этот вопрос. Прабабушка сказала, что хранит там самое дорогое — память о своем муже. Так я узнала о своем прадедушке. Мой прадедушка,  Жилин Василий Иванович участвовал  в Великой Отечественной войне. Он родился 25 сентября 1925 года. В 1941 году  когда началась война прадедушке было всего 16 лет и он отправился на фронт!  Воевал с самого начала Великой Отечественной войны. Награждён  медалью. Прадедушка  не любил рассказывать о войне, на все вопросы отвечал: «Не приведи вам Бог такое пережить. Живите и радуйтесь!». Моя прабабушка тоже застала годы ВОВ. Когда началась война, ей было всего 10 лет. Но даже в таком юном возрасте она смогла запомнить весь тот ужас и боль, которые принесла война! Но не смотря ни на что наша Армия ,наш Народ смогли победить врага! И отстоять нашу Родину! И я очень горжусь тем, что могу сказать: "Спасибо" своим прадедушке и прабабушке за Мир и благополучие, в котором мы сейчас живем. Я никогда Вас не забуду! И буду чтить Ваш подвиг!</a:t>
            </a:r>
            <a:endPar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altLang="ru-RU" sz="2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1264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 y="0"/>
            <a:ext cx="9134631" cy="6858000"/>
          </a:xfrm>
          <a:prstGeom prst="rect">
            <a:avLst/>
          </a:prstGeom>
        </p:spPr>
      </p:pic>
      <p:pic>
        <p:nvPicPr>
          <p:cNvPr id="768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8600"/>
            <a:ext cx="2952328" cy="56486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10"/>
          <p:cNvSpPr>
            <a:spLocks noChangeArrowheads="1"/>
          </p:cNvSpPr>
          <p:nvPr/>
        </p:nvSpPr>
        <p:spPr bwMode="auto">
          <a:xfrm>
            <a:off x="0" y="5743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alt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3567742" y="333137"/>
            <a:ext cx="4608512" cy="6524863"/>
          </a:xfrm>
          <a:prstGeom prst="rect">
            <a:avLst/>
          </a:prstGeom>
          <a:noFill/>
        </p:spPr>
        <p:txBody>
          <a:bodyPr wrap="square" rtlCol="0">
            <a:spAutoFit/>
          </a:bodyPr>
          <a:lstStyle/>
          <a:p>
            <a:r>
              <a:rPr lang="ru-RU" sz="1600" dirty="0"/>
              <a:t>Мой прадед, </a:t>
            </a:r>
            <a:r>
              <a:rPr lang="ru-RU" sz="1600" dirty="0" err="1"/>
              <a:t>Эбзеев</a:t>
            </a:r>
            <a:r>
              <a:rPr lang="ru-RU" sz="1600" dirty="0"/>
              <a:t> </a:t>
            </a:r>
            <a:r>
              <a:rPr lang="ru-RU" sz="1600" dirty="0" err="1"/>
              <a:t>Мухаджир</a:t>
            </a:r>
            <a:r>
              <a:rPr lang="ru-RU" sz="1600" dirty="0"/>
              <a:t> </a:t>
            </a:r>
            <a:r>
              <a:rPr lang="ru-RU" sz="1600" dirty="0" err="1"/>
              <a:t>Туганович</a:t>
            </a:r>
            <a:r>
              <a:rPr lang="ru-RU" sz="1600" dirty="0"/>
              <a:t>, родился в 1909 году ауле </a:t>
            </a:r>
            <a:r>
              <a:rPr lang="ru-RU" sz="1600" dirty="0" err="1"/>
              <a:t>Хурзук</a:t>
            </a:r>
            <a:r>
              <a:rPr lang="ru-RU" sz="1600" dirty="0"/>
              <a:t> Карачаевского района. Эта война не обошла стороной и нашу семью, на фронт ушли мой прадедушка и его два брата.</a:t>
            </a:r>
          </a:p>
          <a:p>
            <a:r>
              <a:rPr lang="ru-RU" sz="1600" dirty="0"/>
              <a:t>      Мой прадедушка сражался с фашистами с первых дней войны.</a:t>
            </a:r>
          </a:p>
          <a:p>
            <a:r>
              <a:rPr lang="ru-RU" sz="1600" dirty="0"/>
              <a:t>Он похоронен в Курской области в деревне Зеленая дубрава, в братской могиле. Прадедушка сражался на Курской дуге. В одном из писем с фронта мой прадед писал своим родным, о том, как страшно было под Курском, как ранним утром начался налёт немецких самолетов. Обстрел шёл беспрерывно.</a:t>
            </a:r>
          </a:p>
          <a:p>
            <a:r>
              <a:rPr lang="ru-RU" sz="1600" dirty="0"/>
              <a:t>       Практически все позиции перестали существовать. Очень много ребят полегло. Живых практически не было. И тогда в бой пошли танки. Сверху поднялась авиация. Бой шёл весь день. Вечером всё успокоилось. Немцы отступили. В пехотной роте практически никто не выжил. Очень много людей погибло в тот день. Но позиции врагу не отдали. В 1943 году 29 августа погиб мой прадедушка. Наша семья гордится им. Он отважный и смелый человек.</a:t>
            </a:r>
          </a:p>
          <a:p>
            <a:r>
              <a:rPr lang="ru-RU" sz="1600" dirty="0"/>
              <a:t> </a:t>
            </a:r>
          </a:p>
          <a:p>
            <a:r>
              <a:rPr lang="ru-RU" dirty="0"/>
              <a:t> </a:t>
            </a:r>
          </a:p>
        </p:txBody>
      </p:sp>
    </p:spTree>
    <p:extLst>
      <p:ext uri="{BB962C8B-B14F-4D97-AF65-F5344CB8AC3E}">
        <p14:creationId xmlns:p14="http://schemas.microsoft.com/office/powerpoint/2010/main" val="333988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3" y="0"/>
            <a:ext cx="9661516" cy="692818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a:blip r:embed="rId3" cstate="print">
            <a:extLst>
              <a:ext uri="{28A0092B-C50C-407E-A947-70E740481C1C}">
                <a14:useLocalDpi xmlns:a14="http://schemas.microsoft.com/office/drawing/2010/main" val="0"/>
              </a:ext>
            </a:extLst>
          </a:blip>
          <a:stretch>
            <a:fillRect/>
          </a:stretch>
        </p:blipFill>
        <p:spPr>
          <a:xfrm>
            <a:off x="449926" y="980728"/>
            <a:ext cx="2569946" cy="38164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 Box 2"/>
          <p:cNvSpPr txBox="1">
            <a:spLocks noChangeArrowheads="1"/>
          </p:cNvSpPr>
          <p:nvPr/>
        </p:nvSpPr>
        <p:spPr bwMode="auto">
          <a:xfrm>
            <a:off x="3131840" y="116632"/>
            <a:ext cx="6336704" cy="660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Чораев</a:t>
            </a:r>
            <a:r>
              <a:rPr kumimoji="0" lang="ru-RU" alt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Шамиль </a:t>
            </a:r>
            <a:r>
              <a:rPr kumimoji="0" lang="ru-RU" alt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Сагитович</a:t>
            </a:r>
            <a:r>
              <a:rPr kumimoji="0" lang="ru-RU" alt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ru-RU" alt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Часто мой дядя Шамиль  рассказывает мне об их армейских буднях. Я всегда с удовольствием слушаю его рассказы. Так, например, недавно он рассказал мне, как проходил день у солдат,  как у них все было устроено в части.</a:t>
            </a: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Штаб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сердце</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дивизии. На первом этаже двухэтажного здания была расположена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визитная карточка</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дивизии: список командиров,</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боевой путь, ордена и другое.  На втором этаже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общее руководство. Здесь же на боевом посту сидел дежурный по штабу. Любые передвижения к командиру дивизии и его заместителям  проходили через него.</a:t>
            </a: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Вокруг здания штаба росли деревья и кустарники. Была у них и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аллея славы</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виду это обычная дорога, по которой каждый день маршируют солдаты. Только по обеим сторонам ее стояли портреты военнослужащих, имеющих государственные награды, лучших офицеров-контрактников. Дежурный по полку сидел в наряде помощником дежурного по соединению. Он получал информацию и своевременно доводил ее до подразделений, при необходимости взаимодействуя с другими военными частями.</a:t>
            </a: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учебном подразделении шли занятия начальной</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alt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боевойподготовки</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другими словами, новобранцы проходили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курс молодого бойца</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Бойцы тренировались правильно надевать средства защиты. Поначалу парни неуклюже натягивали на себя </a:t>
            </a:r>
            <a:r>
              <a:rPr kumimoji="0" lang="ru-RU" alt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противогазы,но</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после длительных тренировок, уже справлялись и все выполняли все как положено.</a:t>
            </a: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того, как солдаты получали оружие, они надевали теплую боевую одежду и отправлялись на строевую подготовку. И так каждый день!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Каждый день  проходили  занятия по инженерной подготовке, где мы рыли окопы для стрельбы, лежа. Также,  проводилась тактическая подготовка, то есть, действие солдата в бою: как развернуться из походного порядка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предбоевой, из предбоевого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боевой, правильное передвижение солдата в бою </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короткие перебежки, </a:t>
            </a:r>
            <a:r>
              <a:rPr kumimoji="0" lang="ru-RU" alt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переползания</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другое, - рассказывал мой дядя.- Наряду с теоретическими проходили и семинарские занятия. На них солдаты напоминают обычных студентов: сидят с тетрадками, пишут конспекты, поднимают руки и задают вопросы</a:t>
            </a:r>
            <a:r>
              <a:rPr kumimoji="0" lang="ru-RU" alt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alt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784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8593"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A0F1~1\AppData\Local\Temp\Rar$DIa0.036\IMG-20180216-WA0010.jpg"/>
          <p:cNvPicPr/>
          <p:nvPr/>
        </p:nvPicPr>
        <p:blipFill>
          <a:blip r:embed="rId3">
            <a:extLst>
              <a:ext uri="{28A0092B-C50C-407E-A947-70E740481C1C}">
                <a14:useLocalDpi xmlns:a14="http://schemas.microsoft.com/office/drawing/2010/main" val="0"/>
              </a:ext>
            </a:extLst>
          </a:blip>
          <a:srcRect/>
          <a:stretch>
            <a:fillRect/>
          </a:stretch>
        </p:blipFill>
        <p:spPr bwMode="auto">
          <a:xfrm>
            <a:off x="251520" y="836712"/>
            <a:ext cx="2520280" cy="42484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 Box 2"/>
          <p:cNvSpPr txBox="1">
            <a:spLocks noChangeArrowheads="1"/>
          </p:cNvSpPr>
          <p:nvPr/>
        </p:nvSpPr>
        <p:spPr bwMode="auto">
          <a:xfrm>
            <a:off x="2843808" y="226291"/>
            <a:ext cx="612068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ru-RU" altLang="ru-RU" sz="1600" b="1" dirty="0" err="1">
                <a:latin typeface="Times New Roman" panose="02020603050405020304" pitchFamily="18" charset="0"/>
                <a:ea typeface="Times New Roman" panose="02020603050405020304" pitchFamily="18" charset="0"/>
                <a:cs typeface="Times New Roman" panose="02020603050405020304" pitchFamily="18" charset="0"/>
              </a:rPr>
              <a:t>Акбаев</a:t>
            </a:r>
            <a:r>
              <a:rPr lang="ru-RU" altLang="ru-RU" sz="1600" b="1" dirty="0">
                <a:latin typeface="Times New Roman" panose="02020603050405020304" pitchFamily="18" charset="0"/>
                <a:ea typeface="Times New Roman" panose="02020603050405020304" pitchFamily="18" charset="0"/>
                <a:cs typeface="Times New Roman" panose="02020603050405020304" pitchFamily="18" charset="0"/>
              </a:rPr>
              <a:t> Рустам </a:t>
            </a:r>
            <a:r>
              <a:rPr lang="ru-RU" altLang="ru-RU" sz="1600" b="1" dirty="0" err="1">
                <a:latin typeface="Times New Roman" panose="02020603050405020304" pitchFamily="18" charset="0"/>
                <a:ea typeface="Times New Roman" panose="02020603050405020304" pitchFamily="18" charset="0"/>
                <a:cs typeface="Times New Roman" panose="02020603050405020304" pitchFamily="18" charset="0"/>
              </a:rPr>
              <a:t>Идрисович</a:t>
            </a:r>
            <a:endParaRPr kumimoji="0" lang="ru-RU" altLang="ru-RU"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altLang="ru-RU" sz="16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Мой отец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Акбаев</a:t>
            </a: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Рустам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Идрисович</a:t>
            </a: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служил в армии сухопутных войска (пехота) в Амурской области в селе Черемхова с 1999 года по 2001 год. Папа рассказал мне, что армия это лучшее место для размышлений о своей прошлой жизни и планах на будущее. Спустя месяцы после присяги жизнь изменилась в худшую сторону (хоть в начале службы было все интересным), все устали друг от друга. Ведь они, как правило, находились в казарме, которая является тесной для нескольких десятков человек. Все устали от однообразия. Каждый день все вставали в семь утра, умывались, шли на утреннюю разминку. Затем завтракали и заходили в класс, в котором до обеда учили обязанности патрульного дневального роты и так далее. А после обеда их строили, распределяли на работы, ужинали и ложились спать. </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Он прошел Курс Молодого Бойца, который вселил надежду, что он не зря оказался в армии. Каждый день он занимался интенсивной физической подготовкой по 3-4 часа, выучил военную теорию, строевую и боевую подготовки.</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По окончании службы мой папа был награжден грамотами за хорошую службу, за участие в спортивных соревнованиях, также награжден значком «Отличник». Еще мой папа сказал, что армия - это школа мужества, где приобретаются такие черты как дисциплинированность, ответственность за порученное дело, сила воли, умение прийти на помощь товарищ</a:t>
            </a:r>
            <a:r>
              <a:rPr kumimoji="0" lang="ru-RU" altLang="ru-RU" sz="1400" b="0" i="0" u="none" strike="noStrike" cap="none" normalizeH="0" baseline="0" dirty="0" smtClean="0">
                <a:ln>
                  <a:noFill/>
                </a:ln>
                <a:solidFill>
                  <a:schemeClr val="tx1"/>
                </a:solidFill>
                <a:effectLst/>
                <a:ea typeface="Times New Roman" pitchFamily="18" charset="0"/>
              </a:rPr>
              <a:t>у.</a:t>
            </a:r>
            <a:endParaRPr kumimoji="0" lang="ru-RU" altLang="ru-RU" sz="8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0397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 y="0"/>
            <a:ext cx="9134629" cy="6857999"/>
          </a:xfrm>
          <a:prstGeom prst="rect">
            <a:avLst/>
          </a:prstGeom>
        </p:spPr>
      </p:pic>
      <p:graphicFrame>
        <p:nvGraphicFramePr>
          <p:cNvPr id="2" name="Объект 1"/>
          <p:cNvGraphicFramePr>
            <a:graphicFrameLocks noChangeAspect="1"/>
          </p:cNvGraphicFramePr>
          <p:nvPr>
            <p:extLst>
              <p:ext uri="{D42A27DB-BD31-4B8C-83A1-F6EECF244321}">
                <p14:modId xmlns:p14="http://schemas.microsoft.com/office/powerpoint/2010/main" val="1944025519"/>
              </p:ext>
            </p:extLst>
          </p:nvPr>
        </p:nvGraphicFramePr>
        <p:xfrm>
          <a:off x="323528" y="463000"/>
          <a:ext cx="3168353" cy="5148574"/>
        </p:xfrm>
        <a:graphic>
          <a:graphicData uri="http://schemas.openxmlformats.org/presentationml/2006/ole">
            <mc:AlternateContent xmlns:mc="http://schemas.openxmlformats.org/markup-compatibility/2006">
              <mc:Choice xmlns:v="urn:schemas-microsoft-com:vml" Requires="v">
                <p:oleObj spid="_x0000_s23587" r:id="rId4" imgW="2334240" imgH="3742200" progId="CorelDraw.Graphic.17">
                  <p:embed/>
                </p:oleObj>
              </mc:Choice>
              <mc:Fallback>
                <p:oleObj r:id="rId4" imgW="2334240" imgH="3742200" progId="CorelDraw.Graphic.1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63000"/>
                        <a:ext cx="3168353" cy="5148574"/>
                      </a:xfrm>
                      <a:prstGeom prst="rect">
                        <a:avLst/>
                      </a:prstGeom>
                      <a:noFill/>
                    </p:spPr>
                  </p:pic>
                </p:oleObj>
              </mc:Fallback>
            </mc:AlternateContent>
          </a:graphicData>
        </a:graphic>
      </p:graphicFrame>
      <p:sp>
        <p:nvSpPr>
          <p:cNvPr id="3" name="Text Box 3"/>
          <p:cNvSpPr txBox="1">
            <a:spLocks noChangeArrowheads="1"/>
          </p:cNvSpPr>
          <p:nvPr/>
        </p:nvSpPr>
        <p:spPr bwMode="auto">
          <a:xfrm>
            <a:off x="3635897" y="463000"/>
            <a:ext cx="504056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Корнилов Сергей Васильевич</a:t>
            </a:r>
            <a:r>
              <a:rPr kumimoji="0" lang="ru-RU" altLang="ru-RU" sz="160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1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altLang="ru-RU"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Мой дедушка служил на Урале,  где зимы суровые и снежные. Однажды, сидя за столом с нами, он рассказал нам один интересный случай. В часть,  где служил мой дедушка,  должна была приехать проверка. Всех подняли по тревоге. В тот день выпал большой снег и нужно было расчистить дорогу к части. Старшина узнал,  что дедушка умеет управлять техникой и приказал ему расчистить участок дороги.      Мой дедушка сел за руль машины  для расчистки снега. Видимость была ужасной: ночь, снег, метель. С трудом дочистил участок до назначенного места. Он вернулся, доложил, что выполнил задание,  и проверки по дороге не было. Командиры удивились и отправили всех отдыхать. Но утром, на построении перед ними стоял очень злой офицер. Оказалось, что его машина ночью попала в кювет. А когда дедушка расчищал снег, он не заметил машину и засыпал её снегом, а проверяющий шёл пешком до самой части.</a:t>
            </a:r>
            <a:endParaRPr kumimoji="0" lang="ru-RU" altLang="ru-RU" sz="1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r" defTabSz="914400" rtl="0" eaLnBrk="0" fontAlgn="base" latinLnBrk="0" hangingPunct="0">
              <a:lnSpc>
                <a:spcPct val="100000"/>
              </a:lnSpc>
              <a:spcBef>
                <a:spcPct val="0"/>
              </a:spcBef>
              <a:spcAft>
                <a:spcPct val="0"/>
              </a:spcAft>
              <a:buClrTx/>
              <a:buSzTx/>
              <a:buFontTx/>
              <a:buNone/>
              <a:tabLst/>
            </a:pPr>
            <a:r>
              <a:rPr kumimoji="0" lang="ru-RU" altLang="ru-RU" sz="1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ученица 7 г класса</a:t>
            </a:r>
            <a:endParaRPr kumimoji="0" lang="ru-RU" altLang="ru-RU" sz="1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r" defTabSz="914400" rtl="0" eaLnBrk="0" fontAlgn="base" latinLnBrk="0" hangingPunct="0">
              <a:lnSpc>
                <a:spcPct val="100000"/>
              </a:lnSpc>
              <a:spcBef>
                <a:spcPct val="0"/>
              </a:spcBef>
              <a:spcAft>
                <a:spcPct val="0"/>
              </a:spcAft>
              <a:buClrTx/>
              <a:buSzTx/>
              <a:buFontTx/>
              <a:buNone/>
              <a:tabLst/>
            </a:pPr>
            <a:r>
              <a:rPr kumimoji="0" lang="ru-RU" altLang="ru-RU" sz="1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Киреева Кристина. </a:t>
            </a:r>
            <a:endParaRPr kumimoji="0" lang="ru-RU" altLang="ru-RU" sz="1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20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05096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 y="-5526"/>
            <a:ext cx="9134631" cy="6858000"/>
          </a:xfrm>
          <a:prstGeom prst="rect">
            <a:avLst/>
          </a:prstGeom>
        </p:spPr>
      </p:pic>
      <p:pic>
        <p:nvPicPr>
          <p:cNvPr id="60417" name="Рисунок 1" descr="0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42190"/>
            <a:ext cx="3240360" cy="49150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4"/>
          <p:cNvSpPr>
            <a:spLocks noChangeArrowheads="1"/>
          </p:cNvSpPr>
          <p:nvPr/>
        </p:nvSpPr>
        <p:spPr bwMode="auto">
          <a:xfrm rot="10800000" flipV="1">
            <a:off x="3635896" y="13135"/>
            <a:ext cx="5122168" cy="672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Чудникова</a:t>
            </a:r>
            <a:r>
              <a:rPr kumimoji="0" lang="ru-RU" altLang="ru-RU" sz="20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Лидия Петровна</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Моя прабабушка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Чудникова</a:t>
            </a: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Лидия Петровна родилась в 1936 году в Чеченской республике, неподалеку от реки Терек.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Прабабаушка</a:t>
            </a: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Лида рассказала, что когда ей было 5-6 лет они жили в поселке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Орджокидзевском</a:t>
            </a: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Карачаевского района. В то время местная территория была оккупирована немцами, их было очень много. Они ходили по домам местных жителей и просили «по-русски» тех дать какую-нибудь провизию (в основном просили дать яйца и молоко). Однако, они не все были такими «плохими» захватчиками, как говорят в передачах про войну. Прабабушка помнит как немцы раздавали шоколад и другие сладости (которых в то время было нигде не было) местным детям. Конечно были и другие времена… Много людей разных национальностей погибло- карачаевцев, абазинцев, русских и др. Еще прабабушка рассказа, что немецкие оккупанты искали граждан еврейского происхождения. Помнит как в пос. </a:t>
            </a:r>
            <a:r>
              <a:rPr kumimoji="0" lang="ru-RU" altLang="ru-RU" sz="16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Орджонидзевском</a:t>
            </a:r>
            <a:r>
              <a:rPr kumimoji="0" lang="ru-RU" altLang="ru-RU" sz="16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Карачаевского района евреев отводили на гору и казнили. До сих пор когда моя прабабушка, приезжая на кладбище, где похоронена её мать, с тоской и болью смотрит на эту гору.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altLang="ru-RU"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alt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074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900igr.net/datai/pedagogika/Patrioticheskoe-vospitanie-shkolnikov/0001-002-Voenno-patrioticheskoe-vospitanie-shkolnikov-kak-sredstvo-razvit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3" y="0"/>
            <a:ext cx="9661516" cy="692818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школа\Desktop\ssybI1p-vHw.jpg"/>
          <p:cNvPicPr/>
          <p:nvPr/>
        </p:nvPicPr>
        <p:blipFill rotWithShape="1">
          <a:blip r:embed="rId3">
            <a:extLst>
              <a:ext uri="{28A0092B-C50C-407E-A947-70E740481C1C}">
                <a14:useLocalDpi xmlns:a14="http://schemas.microsoft.com/office/drawing/2010/main" val="0"/>
              </a:ext>
            </a:extLst>
          </a:blip>
          <a:srcRect r="53472" b="-3646"/>
          <a:stretch/>
        </p:blipFill>
        <p:spPr bwMode="auto">
          <a:xfrm>
            <a:off x="323528" y="237525"/>
            <a:ext cx="3384376" cy="56397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4" name="Text Box 3"/>
          <p:cNvSpPr txBox="1">
            <a:spLocks noChangeArrowheads="1"/>
          </p:cNvSpPr>
          <p:nvPr/>
        </p:nvSpPr>
        <p:spPr bwMode="auto">
          <a:xfrm>
            <a:off x="3851920" y="332656"/>
            <a:ext cx="5409704" cy="1219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Урусов </a:t>
            </a:r>
            <a:r>
              <a:rPr kumimoji="0" lang="ru-RU" altLang="ru-RU" sz="1400" b="1"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Назбий</a:t>
            </a:r>
            <a:r>
              <a:rPr kumimoji="0" lang="ru-RU" altLang="ru-RU" sz="1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Магомедович</a:t>
            </a:r>
            <a:endParaRPr kumimoji="0" lang="ru-RU" alt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Шли колонной гружёные машины, не доезжая   километров пять до блокпоста, головная машина подорвалась на мине и перекрыла дорогу всей колонне.   Автоматные очереди, разрывающиеся под ногами бомбы, кишлаки, заполненные вооруженными боевиками, горная дорога, каждый метр которой таил опасность, глаза раненого друга: всё это всплывает в памяти воевавших, всё это живо так, как будто было вчера. Такой живописный горный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Афган</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и такой жестокий и страшный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Афган</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Где-то рядом были моджахеды, которые заняли круговую оборону. После обстрела наступила зловещая тишина, разрывающая душу. Было страшно не за себя, мне было жалко маму, которая   выплакала все слёзы, жалко было всех родных и близких, и товарищей, с которыми может никогда больше   не придётся увидеться. Командир колонны приказал мне оттянуть подорванную машину до блокпоста.  И так как приказ есть приказ, а приказы надо выполнять и в голове молнией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пронеслось:надо</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было оттянуть машину, и я черепашьими шагами начал двигаться, думая про себя, что за мной мои товарищи, и это вселяло мне уверенность и силу. Проехав три километра, обнаружил, что за мной никого нет, и я оказался один на один с неизвестностью. Впереди -  непроверенная дорога, по обеим сторонам - скалы, горы, среди которых могли притаиться «духи». Было очень страшно. Вернуться назад   нельзя. Подорванная машина   была без колёс и была облита своим же бензином, от которого могла вспыхнуть в любой в момент. Включая и выключая фары, я доехал до блокпоста, и только там догнала меня колонна. Мы все обнимались, радовались, что Бог нам ещё раз подарил жизнь.</a:t>
            </a:r>
            <a:endParaRPr kumimoji="0" lang="ru-RU" alt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656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 y="0"/>
            <a:ext cx="9134631" cy="6858000"/>
          </a:xfrm>
          <a:prstGeom prst="rect">
            <a:avLst/>
          </a:prstGeom>
        </p:spPr>
      </p:pic>
      <p:pic>
        <p:nvPicPr>
          <p:cNvPr id="62465" name="Рисунок 1" descr="WhatsApp Image 2018-02-15 at 16.53.06"/>
          <p:cNvPicPr>
            <a:picLocks noChangeAspect="1" noChangeArrowheads="1"/>
          </p:cNvPicPr>
          <p:nvPr/>
        </p:nvPicPr>
        <p:blipFill>
          <a:blip r:embed="rId3">
            <a:extLst>
              <a:ext uri="{28A0092B-C50C-407E-A947-70E740481C1C}">
                <a14:useLocalDpi xmlns:a14="http://schemas.microsoft.com/office/drawing/2010/main" val="0"/>
              </a:ext>
            </a:extLst>
          </a:blip>
          <a:srcRect t="17102" b="34204"/>
          <a:stretch>
            <a:fillRect/>
          </a:stretch>
        </p:blipFill>
        <p:spPr bwMode="auto">
          <a:xfrm>
            <a:off x="179512" y="692696"/>
            <a:ext cx="2952328" cy="50619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4"/>
          <p:cNvSpPr>
            <a:spLocks noChangeArrowheads="1"/>
          </p:cNvSpPr>
          <p:nvPr/>
        </p:nvSpPr>
        <p:spPr bwMode="auto">
          <a:xfrm>
            <a:off x="387032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3275856" y="692696"/>
            <a:ext cx="5686603" cy="478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altLang="zh-CN" sz="2000" b="1" i="0" u="none" strike="noStrike" cap="none" normalizeH="0" baseline="0" dirty="0" err="1" smtClean="0">
                <a:ln>
                  <a:noFill/>
                </a:ln>
                <a:solidFill>
                  <a:schemeClr val="tx1"/>
                </a:solidFill>
                <a:effectLst/>
                <a:latin typeface="Times New Roman" panose="02020603050405020304" pitchFamily="18" charset="0"/>
                <a:ea typeface="Droid Sans Fallback"/>
                <a:cs typeface="Times New Roman" panose="02020603050405020304" pitchFamily="18" charset="0"/>
              </a:rPr>
              <a:t>Батчаева</a:t>
            </a:r>
            <a:r>
              <a:rPr kumimoji="0" lang="ru-RU" altLang="zh-CN" sz="2000" b="1" i="0" u="none" strike="noStrike" cap="none" normalizeH="0" baseline="0" dirty="0" smtClean="0">
                <a:ln>
                  <a:noFill/>
                </a:ln>
                <a:solidFill>
                  <a:schemeClr val="tx1"/>
                </a:solidFill>
                <a:effectLst/>
                <a:latin typeface="Times New Roman" panose="02020603050405020304" pitchFamily="18" charset="0"/>
                <a:ea typeface="Droid Sans Fallback"/>
                <a:cs typeface="Times New Roman" panose="02020603050405020304" pitchFamily="18" charset="0"/>
              </a:rPr>
              <a:t> </a:t>
            </a:r>
            <a:r>
              <a:rPr kumimoji="0" lang="ru-RU" altLang="zh-CN" sz="2000" b="1" i="0" u="none" strike="noStrike" cap="none" normalizeH="0" baseline="0" dirty="0" err="1" smtClean="0">
                <a:ln>
                  <a:noFill/>
                </a:ln>
                <a:solidFill>
                  <a:schemeClr val="tx1"/>
                </a:solidFill>
                <a:effectLst/>
                <a:latin typeface="Times New Roman" panose="02020603050405020304" pitchFamily="18" charset="0"/>
                <a:ea typeface="Droid Sans Fallback"/>
                <a:cs typeface="Times New Roman" panose="02020603050405020304" pitchFamily="18" charset="0"/>
              </a:rPr>
              <a:t>Назифат</a:t>
            </a:r>
            <a:r>
              <a:rPr kumimoji="0" lang="ru-RU" altLang="zh-CN" sz="2000" b="1" i="0" u="none" strike="noStrike" cap="none" normalizeH="0" baseline="0" dirty="0" smtClean="0">
                <a:ln>
                  <a:noFill/>
                </a:ln>
                <a:solidFill>
                  <a:schemeClr val="tx1"/>
                </a:solidFill>
                <a:effectLst/>
                <a:latin typeface="Times New Roman" panose="02020603050405020304" pitchFamily="18" charset="0"/>
                <a:ea typeface="Droid Sans Fallback"/>
                <a:cs typeface="Times New Roman" panose="02020603050405020304" pitchFamily="18" charset="0"/>
              </a:rPr>
              <a:t> </a:t>
            </a:r>
            <a:r>
              <a:rPr kumimoji="0" lang="ru-RU" altLang="zh-CN" sz="2000" b="1" i="0" u="none" strike="noStrike" cap="none" normalizeH="0" baseline="0" dirty="0" err="1" smtClean="0">
                <a:ln>
                  <a:noFill/>
                </a:ln>
                <a:solidFill>
                  <a:schemeClr val="tx1"/>
                </a:solidFill>
                <a:effectLst/>
                <a:latin typeface="Times New Roman" panose="02020603050405020304" pitchFamily="18" charset="0"/>
                <a:ea typeface="Droid Sans Fallback"/>
                <a:cs typeface="Times New Roman" panose="02020603050405020304" pitchFamily="18" charset="0"/>
              </a:rPr>
              <a:t>Адеевна</a:t>
            </a:r>
            <a:endParaRPr kumimoji="0" lang="ru-RU" altLang="zh-CN"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zh-CN" sz="1200" b="0" i="0" u="none" strike="noStrike" cap="none" normalizeH="0" baseline="0" dirty="0" smtClean="0">
                <a:ln>
                  <a:noFill/>
                </a:ln>
                <a:solidFill>
                  <a:schemeClr val="tx1"/>
                </a:solidFill>
                <a:effectLst/>
                <a:latin typeface="Times New Roman" panose="02020603050405020304" pitchFamily="18" charset="0"/>
                <a:ea typeface="Droid Sans Fallback"/>
                <a:cs typeface="Times New Roman" panose="02020603050405020304" pitchFamily="18" charset="0"/>
              </a:rPr>
              <a:t>   </a:t>
            </a:r>
            <a:r>
              <a:rPr kumimoji="0" lang="ru-RU" altLang="zh-CN" sz="1400" b="0" i="0" u="none" strike="noStrike" cap="none" normalizeH="0" baseline="0" dirty="0" smtClean="0">
                <a:ln>
                  <a:noFill/>
                </a:ln>
                <a:solidFill>
                  <a:schemeClr val="tx1"/>
                </a:solidFill>
                <a:effectLst/>
                <a:latin typeface="Times New Roman" panose="02020603050405020304" pitchFamily="18" charset="0"/>
                <a:ea typeface="Droid Sans Fallback"/>
                <a:cs typeface="Times New Roman" panose="02020603050405020304" pitchFamily="18" charset="0"/>
              </a:rPr>
              <a:t>Мою бабушку зовут </a:t>
            </a:r>
            <a:r>
              <a:rPr kumimoji="0" lang="ru-RU" altLang="zh-CN" sz="1400" b="0" i="0" u="none" strike="noStrike" cap="none" normalizeH="0" baseline="0" dirty="0" err="1" smtClean="0">
                <a:ln>
                  <a:noFill/>
                </a:ln>
                <a:solidFill>
                  <a:schemeClr val="tx1"/>
                </a:solidFill>
                <a:effectLst/>
                <a:latin typeface="Times New Roman" panose="02020603050405020304" pitchFamily="18" charset="0"/>
                <a:ea typeface="Droid Sans Fallback"/>
                <a:cs typeface="Times New Roman" panose="02020603050405020304" pitchFamily="18" charset="0"/>
              </a:rPr>
              <a:t>Батчаева</a:t>
            </a:r>
            <a:r>
              <a:rPr kumimoji="0" lang="ru-RU" altLang="zh-CN" sz="1400" b="0" i="0" u="none" strike="noStrike" cap="none" normalizeH="0" baseline="0" dirty="0" smtClean="0">
                <a:ln>
                  <a:noFill/>
                </a:ln>
                <a:solidFill>
                  <a:schemeClr val="tx1"/>
                </a:solidFill>
                <a:effectLst/>
                <a:latin typeface="Times New Roman" panose="02020603050405020304" pitchFamily="18" charset="0"/>
                <a:ea typeface="Droid Sans Fallback"/>
                <a:cs typeface="Times New Roman" panose="02020603050405020304" pitchFamily="18" charset="0"/>
              </a:rPr>
              <a:t> </a:t>
            </a:r>
            <a:r>
              <a:rPr kumimoji="0" lang="ru-RU" altLang="zh-CN" sz="1400" b="0" i="0" u="none" strike="noStrike" cap="none" normalizeH="0" baseline="0" dirty="0" err="1" smtClean="0">
                <a:ln>
                  <a:noFill/>
                </a:ln>
                <a:solidFill>
                  <a:schemeClr val="tx1"/>
                </a:solidFill>
                <a:effectLst/>
                <a:latin typeface="Times New Roman" panose="02020603050405020304" pitchFamily="18" charset="0"/>
                <a:ea typeface="Droid Sans Fallback"/>
                <a:cs typeface="Times New Roman" panose="02020603050405020304" pitchFamily="18" charset="0"/>
              </a:rPr>
              <a:t>Назифат</a:t>
            </a:r>
            <a:r>
              <a:rPr kumimoji="0" lang="ru-RU" altLang="zh-CN" sz="1400" b="0" i="0" u="none" strike="noStrike" cap="none" normalizeH="0" baseline="0" dirty="0" smtClean="0">
                <a:ln>
                  <a:noFill/>
                </a:ln>
                <a:solidFill>
                  <a:schemeClr val="tx1"/>
                </a:solidFill>
                <a:effectLst/>
                <a:latin typeface="Times New Roman" panose="02020603050405020304" pitchFamily="18" charset="0"/>
                <a:ea typeface="Droid Sans Fallback"/>
                <a:cs typeface="Times New Roman" panose="02020603050405020304" pitchFamily="18" charset="0"/>
              </a:rPr>
              <a:t> </a:t>
            </a:r>
            <a:r>
              <a:rPr kumimoji="0" lang="ru-RU" altLang="zh-CN" sz="1400" b="0" i="0" u="none" strike="noStrike" cap="none" normalizeH="0" baseline="0" dirty="0" err="1" smtClean="0">
                <a:ln>
                  <a:noFill/>
                </a:ln>
                <a:solidFill>
                  <a:schemeClr val="tx1"/>
                </a:solidFill>
                <a:effectLst/>
                <a:latin typeface="Times New Roman" panose="02020603050405020304" pitchFamily="18" charset="0"/>
                <a:ea typeface="Droid Sans Fallback"/>
                <a:cs typeface="Times New Roman" panose="02020603050405020304" pitchFamily="18" charset="0"/>
              </a:rPr>
              <a:t>Адеевна</a:t>
            </a:r>
            <a:r>
              <a:rPr kumimoji="0" lang="ru-RU" altLang="zh-CN" sz="1400" b="0" i="0" u="none" strike="noStrike" cap="none" normalizeH="0" baseline="0" dirty="0" smtClean="0">
                <a:ln>
                  <a:noFill/>
                </a:ln>
                <a:solidFill>
                  <a:schemeClr val="tx1"/>
                </a:solidFill>
                <a:effectLst/>
                <a:latin typeface="Times New Roman" panose="02020603050405020304" pitchFamily="18" charset="0"/>
                <a:ea typeface="Droid Sans Fallback"/>
                <a:cs typeface="Times New Roman" panose="02020603050405020304" pitchFamily="18" charset="0"/>
              </a:rPr>
              <a:t>, родилась она примерно в 1935  году. Как - то раз она рассказала мне из  своей жизни в годы депортации.</a:t>
            </a:r>
            <a:endParaRPr kumimoji="0" lang="ru-RU" altLang="zh-CN"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zh-CN" sz="1400" b="0" i="0" u="none" strike="noStrike" cap="none" normalizeH="0" baseline="0" dirty="0" smtClean="0">
                <a:ln>
                  <a:noFill/>
                </a:ln>
                <a:solidFill>
                  <a:schemeClr val="tx1"/>
                </a:solidFill>
                <a:effectLst/>
                <a:latin typeface="Times New Roman" panose="02020603050405020304" pitchFamily="18" charset="0"/>
                <a:ea typeface="Droid Sans Fallback"/>
                <a:cs typeface="Times New Roman" panose="02020603050405020304" pitchFamily="18" charset="0"/>
              </a:rPr>
              <a:t> И  рассказывает она, что длилась эта ссылка 14 страшных лет...</a:t>
            </a:r>
            <a:endParaRPr kumimoji="0" lang="ru-RU" altLang="zh-CN"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zh-CN" sz="1400" b="0" i="0" u="none" strike="noStrike" cap="none" normalizeH="0" baseline="0" dirty="0" smtClean="0">
                <a:ln>
                  <a:noFill/>
                </a:ln>
                <a:solidFill>
                  <a:schemeClr val="tx1"/>
                </a:solidFill>
                <a:effectLst/>
                <a:latin typeface="Times New Roman" panose="02020603050405020304" pitchFamily="18" charset="0"/>
                <a:ea typeface="Droid Sans Fallback"/>
                <a:cs typeface="Times New Roman" panose="02020603050405020304" pitchFamily="18" charset="0"/>
              </a:rPr>
              <a:t>         2 ноября 1943 года началась массовая высылка карачаевцев  с Кавказа в Казахстан  и Киргизию. Цель такого расселения     очевидна - полная ассимиляция народа, его исчезновение как этноса.</a:t>
            </a:r>
            <a:endParaRPr kumimoji="0" lang="ru-RU" altLang="zh-CN"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zh-CN" sz="1400" b="0" i="0" u="none" strike="noStrike" cap="none" normalizeH="0" baseline="0" dirty="0" smtClean="0">
                <a:ln>
                  <a:noFill/>
                </a:ln>
                <a:solidFill>
                  <a:schemeClr val="tx1"/>
                </a:solidFill>
                <a:effectLst/>
                <a:latin typeface="Times New Roman" panose="02020603050405020304" pitchFamily="18" charset="0"/>
                <a:ea typeface="Droid Sans Fallback"/>
                <a:cs typeface="Times New Roman" panose="02020603050405020304" pitchFamily="18" charset="0"/>
              </a:rPr>
              <a:t>  Питание переселенцев в начале было крайне ограничено. Люди ели коренья и листья трав, жмых, мерзлый картофель, крапиву, кожу стертой обуви.  Жесткие условия проживания в местах ссылки, отсутствие элементарных социально-бытовых условий, массовый голод, частые вспышки инфекционных заболеваний, тяжелый женский и детский труд повлекли за собой массовую смертность среди карачаевцев, ослабление генофонда и здоровья выживших.</a:t>
            </a:r>
            <a:endParaRPr kumimoji="0" lang="ru-RU" altLang="zh-CN"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zh-CN" sz="1400" b="0" i="0" u="none" strike="noStrike" cap="none" normalizeH="0" baseline="0" dirty="0" smtClean="0">
                <a:ln>
                  <a:noFill/>
                </a:ln>
                <a:solidFill>
                  <a:schemeClr val="tx1"/>
                </a:solidFill>
                <a:effectLst/>
                <a:latin typeface="Times New Roman" panose="02020603050405020304" pitchFamily="18" charset="0"/>
                <a:ea typeface="Droid Sans Fallback"/>
                <a:cs typeface="Times New Roman" panose="02020603050405020304" pitchFamily="18" charset="0"/>
              </a:rPr>
              <a:t>В начале мая 1957 года началось массовое возвращение карачаевского народа на историческую родину после 14-ти летнего пребывания в местах депортации. И дата 3 мая объявлена Днем возрождения карачаевского народа в Карачаево-Черкесии.</a:t>
            </a:r>
            <a:endParaRPr kumimoji="0" lang="ru-RU" altLang="zh-CN"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zh-CN" sz="12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a:r>
            <a:br>
              <a:rPr kumimoji="0" lang="ru-RU" altLang="zh-CN" sz="12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br>
            <a:endParaRPr kumimoji="0" lang="ru-RU" altLang="zh-CN"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1254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5812</Words>
  <Application>Microsoft Office PowerPoint</Application>
  <PresentationFormat>Экран (4:3)</PresentationFormat>
  <Paragraphs>155</Paragraphs>
  <Slides>30</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9" baseType="lpstr">
      <vt:lpstr>宋体</vt:lpstr>
      <vt:lpstr>Arial</vt:lpstr>
      <vt:lpstr>Arial Black</vt:lpstr>
      <vt:lpstr>Calibri</vt:lpstr>
      <vt:lpstr>Droid Sans Fallback</vt:lpstr>
      <vt:lpstr>Times New Roman</vt:lpstr>
      <vt:lpstr>Times New Roman CYR</vt:lpstr>
      <vt:lpstr>Тема Office</vt:lpstr>
      <vt:lpstr>CorelDraw.Graphic.17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ЭМ</dc:creator>
  <cp:lastModifiedBy>Пользователь</cp:lastModifiedBy>
  <cp:revision>46</cp:revision>
  <dcterms:created xsi:type="dcterms:W3CDTF">2018-02-19T08:23:53Z</dcterms:created>
  <dcterms:modified xsi:type="dcterms:W3CDTF">2018-02-22T07:39:04Z</dcterms:modified>
</cp:coreProperties>
</file>